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60" r:id="rId5"/>
    <p:sldId id="271" r:id="rId6"/>
    <p:sldId id="259" r:id="rId7"/>
    <p:sldId id="278" r:id="rId8"/>
    <p:sldId id="266" r:id="rId9"/>
    <p:sldId id="272" r:id="rId10"/>
    <p:sldId id="273" r:id="rId11"/>
    <p:sldId id="279" r:id="rId12"/>
    <p:sldId id="280" r:id="rId13"/>
    <p:sldId id="276" r:id="rId14"/>
    <p:sldId id="268" r:id="rId15"/>
    <p:sldId id="269" r:id="rId16"/>
    <p:sldId id="270" r:id="rId17"/>
    <p:sldId id="261" r:id="rId18"/>
    <p:sldId id="262" r:id="rId19"/>
    <p:sldId id="263" r:id="rId20"/>
    <p:sldId id="264" r:id="rId21"/>
    <p:sldId id="281" r:id="rId22"/>
    <p:sldId id="282" r:id="rId23"/>
    <p:sldId id="265" r:id="rId24"/>
    <p:sldId id="275" r:id="rId25"/>
    <p:sldId id="283" r:id="rId26"/>
    <p:sldId id="284" r:id="rId27"/>
    <p:sldId id="277" r:id="rId28"/>
  </p:sldIdLst>
  <p:sldSz type="screen16x9" cy="6858000" cx="12192000"/>
  <p:notesSz cx="12192000" cy="6858000"/>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55" name=""/>
        <p:cNvGrpSpPr/>
        <p:nvPr/>
      </p:nvGrpSpPr>
      <p:grpSpPr>
        <a:xfrm>
          <a:off x="0" y="0"/>
          <a:ext cx="0" cy="0"/>
          <a:chOff x="0" y="0"/>
          <a:chExt cx="0" cy="0"/>
        </a:xfrm>
      </p:grpSpPr>
      <p:sp>
        <p:nvSpPr>
          <p:cNvPr id="104863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3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3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3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3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3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52" name=""/>
        <p:cNvGrpSpPr/>
        <p:nvPr/>
      </p:nvGrpSpPr>
      <p:grpSpPr>
        <a:xfrm>
          <a:off x="0" y="0"/>
          <a:ext cx="0" cy="0"/>
          <a:chOff x="0" y="0"/>
          <a:chExt cx="0" cy="0"/>
        </a:xfrm>
      </p:grpSpPr>
      <p:sp>
        <p:nvSpPr>
          <p:cNvPr id="1048617" name="Holder 2"/>
          <p:cNvSpPr>
            <a:spLocks noGrp="1"/>
          </p:cNvSpPr>
          <p:nvPr>
            <p:ph type="ctrTitle"/>
          </p:nvPr>
        </p:nvSpPr>
        <p:spPr>
          <a:xfrm>
            <a:off x="914400" y="2125980"/>
            <a:ext cx="10363200" cy="266701"/>
          </a:xfrm>
          <a:prstGeom prst="rect"/>
        </p:spPr>
        <p:txBody>
          <a:bodyPr bIns="0" lIns="0" rIns="0" tIns="0" wrap="square">
            <a:spAutoFit/>
          </a:bodyPr>
          <a:p/>
        </p:txBody>
      </p:sp>
      <p:sp>
        <p:nvSpPr>
          <p:cNvPr id="1048618" name="Holder 3"/>
          <p:cNvSpPr>
            <a:spLocks noGrp="1"/>
          </p:cNvSpPr>
          <p:nvPr>
            <p:ph type="subTitle" idx="4"/>
          </p:nvPr>
        </p:nvSpPr>
        <p:spPr>
          <a:xfrm>
            <a:off x="1828800" y="3840480"/>
            <a:ext cx="8534400" cy="266700"/>
          </a:xfrm>
          <a:prstGeom prst="rect"/>
        </p:spPr>
        <p:txBody>
          <a:bodyPr bIns="0" lIns="0" rIns="0" tIns="0" wrap="square">
            <a:spAutoFit/>
          </a:bodyPr>
          <a:p/>
        </p:txBody>
      </p:sp>
      <p:sp>
        <p:nvSpPr>
          <p:cNvPr id="1048619"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20"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fld>
          </a:p>
        </p:txBody>
      </p:sp>
      <p:sp>
        <p:nvSpPr>
          <p:cNvPr id="1048621"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8" name=""/>
        <p:cNvGrpSpPr/>
        <p:nvPr/>
      </p:nvGrpSpPr>
      <p:grpSpPr>
        <a:xfrm>
          <a:off x="0" y="0"/>
          <a:ext cx="0" cy="0"/>
          <a:chOff x="0" y="0"/>
          <a:chExt cx="0" cy="0"/>
        </a:xfrm>
      </p:grpSpPr>
      <p:sp>
        <p:nvSpPr>
          <p:cNvPr id="1048581" name="Holder 2"/>
          <p:cNvSpPr>
            <a:spLocks noGrp="1"/>
          </p:cNvSpPr>
          <p:nvPr>
            <p:ph type="title"/>
          </p:nvPr>
        </p:nvSpPr>
        <p:spPr>
          <a:xfrm>
            <a:off x="263207" y="56959"/>
            <a:ext cx="3152140" cy="266701"/>
          </a:xfrm>
        </p:spPr>
        <p:txBody>
          <a:bodyPr bIns="0" lIns="0" rIns="0" tIns="0"/>
          <a:lstStyle>
            <a:lvl1pPr>
              <a:defRPr b="1" sz="1800" i="0">
                <a:solidFill>
                  <a:schemeClr val="tx1"/>
                </a:solidFill>
                <a:latin typeface="Times New Roman"/>
                <a:cs typeface="Times New Roman"/>
              </a:defRPr>
            </a:lvl1pPr>
          </a:lstStyle>
          <a:p/>
        </p:txBody>
      </p:sp>
      <p:sp>
        <p:nvSpPr>
          <p:cNvPr id="1048582" name="Holder 3"/>
          <p:cNvSpPr>
            <a:spLocks noGrp="1"/>
          </p:cNvSpPr>
          <p:nvPr>
            <p:ph type="body" idx="1"/>
          </p:nvPr>
        </p:nvSpPr>
        <p:spPr>
          <a:xfrm>
            <a:off x="3026358" y="1922998"/>
            <a:ext cx="5341620" cy="266701"/>
          </a:xfrm>
        </p:spPr>
        <p:txBody>
          <a:bodyPr bIns="0" lIns="0" rIns="0" tIns="0"/>
          <a:lstStyle>
            <a:lvl1pPr>
              <a:defRPr b="0" i="0">
                <a:solidFill>
                  <a:schemeClr val="tx1"/>
                </a:solidFill>
              </a:defRPr>
            </a:lvl1pPr>
          </a:lstStyle>
          <a:p/>
        </p:txBody>
      </p:sp>
      <p:sp>
        <p:nvSpPr>
          <p:cNvPr id="1048583"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584"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fld>
          </a:p>
        </p:txBody>
      </p:sp>
      <p:sp>
        <p:nvSpPr>
          <p:cNvPr id="1048585"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53" name=""/>
        <p:cNvGrpSpPr/>
        <p:nvPr/>
      </p:nvGrpSpPr>
      <p:grpSpPr>
        <a:xfrm>
          <a:off x="0" y="0"/>
          <a:ext cx="0" cy="0"/>
          <a:chOff x="0" y="0"/>
          <a:chExt cx="0" cy="0"/>
        </a:xfrm>
      </p:grpSpPr>
      <p:sp>
        <p:nvSpPr>
          <p:cNvPr id="1048622" name="Holder 2"/>
          <p:cNvSpPr>
            <a:spLocks noGrp="1"/>
          </p:cNvSpPr>
          <p:nvPr>
            <p:ph type="title"/>
          </p:nvPr>
        </p:nvSpPr>
        <p:spPr>
          <a:xfrm>
            <a:off x="263207" y="56959"/>
            <a:ext cx="3152140" cy="266701"/>
          </a:xfrm>
        </p:spPr>
        <p:txBody>
          <a:bodyPr bIns="0" lIns="0" rIns="0" tIns="0"/>
          <a:lstStyle>
            <a:lvl1pPr>
              <a:defRPr b="1" sz="1800" i="0">
                <a:solidFill>
                  <a:schemeClr val="tx1"/>
                </a:solidFill>
                <a:latin typeface="Times New Roman"/>
                <a:cs typeface="Times New Roman"/>
              </a:defRPr>
            </a:lvl1pPr>
          </a:lstStyle>
          <a:p/>
        </p:txBody>
      </p:sp>
      <p:sp>
        <p:nvSpPr>
          <p:cNvPr id="1048623" name="Holder 3"/>
          <p:cNvSpPr>
            <a:spLocks noGrp="1"/>
          </p:cNvSpPr>
          <p:nvPr>
            <p:ph sz="half" idx="2"/>
          </p:nvPr>
        </p:nvSpPr>
        <p:spPr>
          <a:xfrm>
            <a:off x="609600" y="1577340"/>
            <a:ext cx="5303520" cy="266700"/>
          </a:xfrm>
          <a:prstGeom prst="rect"/>
        </p:spPr>
        <p:txBody>
          <a:bodyPr bIns="0" lIns="0" rIns="0" tIns="0" wrap="square">
            <a:spAutoFit/>
          </a:bodyPr>
          <a:p/>
        </p:txBody>
      </p:sp>
      <p:sp>
        <p:nvSpPr>
          <p:cNvPr id="1048624" name="Holder 4"/>
          <p:cNvSpPr>
            <a:spLocks noGrp="1"/>
          </p:cNvSpPr>
          <p:nvPr>
            <p:ph sz="half" idx="3"/>
          </p:nvPr>
        </p:nvSpPr>
        <p:spPr>
          <a:xfrm>
            <a:off x="6278880" y="1577340"/>
            <a:ext cx="5303520" cy="266700"/>
          </a:xfrm>
          <a:prstGeom prst="rect"/>
        </p:spPr>
        <p:txBody>
          <a:bodyPr bIns="0" lIns="0" rIns="0" tIns="0" wrap="square">
            <a:spAutoFit/>
          </a:bodyPr>
          <a:p/>
        </p:txBody>
      </p:sp>
      <p:sp>
        <p:nvSpPr>
          <p:cNvPr id="1048625" name="Holder 5"/>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26" name="Holder 6"/>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fld>
          </a:p>
        </p:txBody>
      </p:sp>
      <p:sp>
        <p:nvSpPr>
          <p:cNvPr id="1048627" name="Holder 7"/>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54" name=""/>
        <p:cNvGrpSpPr/>
        <p:nvPr/>
      </p:nvGrpSpPr>
      <p:grpSpPr>
        <a:xfrm>
          <a:off x="0" y="0"/>
          <a:ext cx="0" cy="0"/>
          <a:chOff x="0" y="0"/>
          <a:chExt cx="0" cy="0"/>
        </a:xfrm>
      </p:grpSpPr>
      <p:sp>
        <p:nvSpPr>
          <p:cNvPr id="1048628" name="Holder 2"/>
          <p:cNvSpPr>
            <a:spLocks noGrp="1"/>
          </p:cNvSpPr>
          <p:nvPr>
            <p:ph type="title"/>
          </p:nvPr>
        </p:nvSpPr>
        <p:spPr>
          <a:xfrm>
            <a:off x="263207" y="56959"/>
            <a:ext cx="3152140" cy="266701"/>
          </a:xfrm>
        </p:spPr>
        <p:txBody>
          <a:bodyPr bIns="0" lIns="0" rIns="0" tIns="0"/>
          <a:lstStyle>
            <a:lvl1pPr>
              <a:defRPr b="1" sz="1800" i="0">
                <a:solidFill>
                  <a:schemeClr val="tx1"/>
                </a:solidFill>
                <a:latin typeface="Times New Roman"/>
                <a:cs typeface="Times New Roman"/>
              </a:defRPr>
            </a:lvl1pPr>
          </a:lstStyle>
          <a:p/>
        </p:txBody>
      </p:sp>
      <p:sp>
        <p:nvSpPr>
          <p:cNvPr id="1048629" name="Holder 3"/>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30" name="Holder 4"/>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fld>
          </a:p>
        </p:txBody>
      </p:sp>
      <p:sp>
        <p:nvSpPr>
          <p:cNvPr id="1048631" name="Holder 5"/>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32" name=""/>
        <p:cNvGrpSpPr/>
        <p:nvPr/>
      </p:nvGrpSpPr>
      <p:grpSpPr>
        <a:xfrm>
          <a:off x="0" y="0"/>
          <a:ext cx="0" cy="0"/>
          <a:chOff x="0" y="0"/>
          <a:chExt cx="0" cy="0"/>
        </a:xfrm>
      </p:grpSpPr>
      <p:sp>
        <p:nvSpPr>
          <p:cNvPr id="1048588" name="Holder 2"/>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589" name="Holder 3"/>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fld>
          </a:p>
        </p:txBody>
      </p:sp>
      <p:sp>
        <p:nvSpPr>
          <p:cNvPr id="1048590" name="Holder 4"/>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2" name=""/>
        <p:cNvGrpSpPr/>
        <p:nvPr/>
      </p:nvGrpSpPr>
      <p:grpSpPr>
        <a:xfrm>
          <a:off x="0" y="0"/>
          <a:ext cx="0" cy="0"/>
          <a:chOff x="0" y="0"/>
          <a:chExt cx="0" cy="0"/>
        </a:xfrm>
      </p:grpSpPr>
      <p:sp>
        <p:nvSpPr>
          <p:cNvPr id="1048576" name="Holder 2"/>
          <p:cNvSpPr>
            <a:spLocks noGrp="1"/>
          </p:cNvSpPr>
          <p:nvPr>
            <p:ph type="title"/>
          </p:nvPr>
        </p:nvSpPr>
        <p:spPr>
          <a:xfrm>
            <a:off x="263207" y="56959"/>
            <a:ext cx="3152140" cy="764540"/>
          </a:xfrm>
          <a:prstGeom prst="rect"/>
        </p:spPr>
        <p:txBody>
          <a:bodyPr bIns="0" lIns="0" rIns="0" tIns="0" wrap="square">
            <a:spAutoFit/>
          </a:bodyPr>
          <a:lstStyle>
            <a:lvl1pPr>
              <a:defRPr b="1" sz="1800" i="0">
                <a:solidFill>
                  <a:schemeClr val="tx1"/>
                </a:solidFill>
                <a:latin typeface="Times New Roman"/>
                <a:cs typeface="Times New Roman"/>
              </a:defRPr>
            </a:lvl1pPr>
          </a:lstStyle>
          <a:p/>
        </p:txBody>
      </p:sp>
      <p:sp>
        <p:nvSpPr>
          <p:cNvPr id="1048577" name="Holder 3"/>
          <p:cNvSpPr>
            <a:spLocks noGrp="1"/>
          </p:cNvSpPr>
          <p:nvPr>
            <p:ph type="body" idx="1"/>
          </p:nvPr>
        </p:nvSpPr>
        <p:spPr>
          <a:xfrm>
            <a:off x="3026358" y="1922998"/>
            <a:ext cx="5341620" cy="1372870"/>
          </a:xfrm>
          <a:prstGeom prst="rect"/>
        </p:spPr>
        <p:txBody>
          <a:bodyPr bIns="0" lIns="0" rIns="0" tIns="0" wrap="square">
            <a:spAutoFit/>
          </a:bodyPr>
          <a:lstStyle>
            <a:lvl1pPr>
              <a:defRPr b="0" i="0">
                <a:solidFill>
                  <a:schemeClr val="tx1"/>
                </a:solidFill>
              </a:defRPr>
            </a:lvl1pPr>
          </a:lstStyle>
          <a:p/>
        </p:txBody>
      </p:sp>
      <p:sp>
        <p:nvSpPr>
          <p:cNvPr id="1048578" name="Holder 4"/>
          <p:cNvSpPr>
            <a:spLocks noGrp="1"/>
          </p:cNvSpPr>
          <p:nvPr>
            <p:ph type="ftr" sz="quarter" idx="5"/>
          </p:nvPr>
        </p:nvSpPr>
        <p:spPr>
          <a:xfrm>
            <a:off x="4145280" y="6377940"/>
            <a:ext cx="3901440" cy="342900"/>
          </a:xfrm>
          <a:prstGeom prst="rect"/>
        </p:spPr>
        <p:txBody>
          <a:bodyPr bIns="0" lIns="0" rIns="0" tIns="0" wrap="square">
            <a:spAutoFit/>
          </a:bodyPr>
          <a:lstStyle>
            <a:lvl1pPr algn="ctr">
              <a:defRPr>
                <a:solidFill>
                  <a:schemeClr val="tx1">
                    <a:tint val="75000"/>
                  </a:schemeClr>
                </a:solidFill>
              </a:defRPr>
            </a:lvl1pPr>
          </a:lstStyle>
          <a:p/>
        </p:txBody>
      </p:sp>
      <p:sp>
        <p:nvSpPr>
          <p:cNvPr id="1048579" name="Holder 5"/>
          <p:cNvSpPr>
            <a:spLocks noGrp="1"/>
          </p:cNvSpPr>
          <p:nvPr>
            <p:ph type="dt" sz="half" idx="6"/>
          </p:nvPr>
        </p:nvSpPr>
        <p:spPr>
          <a:xfrm>
            <a:off x="609600" y="6377940"/>
            <a:ext cx="2804160" cy="342900"/>
          </a:xfrm>
          <a:prstGeom prst="rect"/>
        </p:spPr>
        <p:txBody>
          <a:bodyPr bIns="0" lIns="0" rIns="0" tIns="0" wrap="square">
            <a:spAutoFit/>
          </a:bodyPr>
          <a:lstStyle>
            <a:lvl1pPr algn="l">
              <a:defRPr>
                <a:solidFill>
                  <a:schemeClr val="tx1">
                    <a:tint val="75000"/>
                  </a:schemeClr>
                </a:solidFill>
              </a:defRPr>
            </a:lvl1pPr>
          </a:lstStyle>
          <a:p>
            <a:fld id="{1D8BD707-D9CF-40AE-B4C6-C98DA3205C09}" type="datetimeFigureOut">
              <a:rPr lang="en-US"/>
            </a:fld>
          </a:p>
        </p:txBody>
      </p:sp>
      <p:sp>
        <p:nvSpPr>
          <p:cNvPr id="1048580" name="Holder 6"/>
          <p:cNvSpPr>
            <a:spLocks noGrp="1"/>
          </p:cNvSpPr>
          <p:nvPr>
            <p:ph type="sldNum" sz="quarter" idx="7"/>
          </p:nvPr>
        </p:nvSpPr>
        <p:spPr>
          <a:xfrm>
            <a:off x="8778240" y="6377940"/>
            <a:ext cx="2804160" cy="342900"/>
          </a:xfrm>
          <a:prstGeom prst="rect"/>
        </p:spPr>
        <p:txBody>
          <a:bodyPr bIns="0" lIns="0" rIns="0" tIns="0" wrap="square">
            <a:spAutoFit/>
          </a:bodyPr>
          <a:lstStyle>
            <a:lvl1pPr algn="r">
              <a:defRPr>
                <a:solidFill>
                  <a:schemeClr val="tx1">
                    <a:tint val="75000"/>
                  </a:schemeClr>
                </a:solidFill>
              </a:defRPr>
            </a:lvl1pPr>
          </a:lstStyle>
          <a:p>
            <a:fld id="{B6F15528-21DE-4FAA-801E-634DDDAF4B2B}" type="slidenum">
              <a:t>#</a:t>
            </a:fld>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9.png"/><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video" Target="../media/media2.mp4"/><Relationship Id="rId2" Type="http://schemas.microsoft.com/office/2007/relationships/media" Target="../media/media2.mp4"/><Relationship Id="rId3" Type="http://schemas.openxmlformats.org/officeDocument/2006/relationships/image" Target="../media/image10.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jpeg"/><Relationship Id="rId3"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hyperlink" Target="https://www.steelexpress.co.uk/toolsteel/A2-Steel-properties.html" TargetMode="Externa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9" name=""/>
        <p:cNvGrpSpPr/>
        <p:nvPr/>
      </p:nvGrpSpPr>
      <p:grpSpPr>
        <a:xfrm>
          <a:off x="0" y="0"/>
          <a:ext cx="0" cy="0"/>
          <a:chOff x="0" y="0"/>
          <a:chExt cx="0" cy="0"/>
        </a:xfrm>
      </p:grpSpPr>
      <p:pic>
        <p:nvPicPr>
          <p:cNvPr id="2097152" name=""/>
          <p:cNvPicPr>
            <a:picLocks/>
          </p:cNvPicPr>
          <p:nvPr/>
        </p:nvPicPr>
        <p:blipFill>
          <a:blip xmlns:r="http://schemas.openxmlformats.org/officeDocument/2006/relationships" r:embed="rId1"/>
          <a:stretch>
            <a:fillRect/>
          </a:stretch>
        </p:blipFill>
        <p:spPr>
          <a:xfrm>
            <a:off x="437293" y="408384"/>
            <a:ext cx="11005351" cy="6193337"/>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0" name=""/>
          <p:cNvSpPr txBox="1"/>
          <p:nvPr/>
        </p:nvSpPr>
        <p:spPr>
          <a:xfrm>
            <a:off x="1001114" y="1764704"/>
            <a:ext cx="10189770" cy="4282440"/>
          </a:xfrm>
          <a:prstGeom prst="rect"/>
        </p:spPr>
        <p:txBody>
          <a:bodyPr rtlCol="0" wrap="square">
            <a:spAutoFit/>
          </a:bodyPr>
          <a:p>
            <a:r>
              <a:rPr sz="2800" lang="en-GB">
                <a:solidFill>
                  <a:srgbClr val="000000"/>
                </a:solidFill>
              </a:rPr>
              <a:t>Tungsten Inert Gas (TIG) welding, also known as Gas Tungsten Arc Welding 
(GTAW) is an arc welding process that produces the weld with a non-consumable tungsten electrode. Tungsten inert gas (TIG) welding became an overnight success 
in the 1940s for joining magnesium and aluminium. Using an inert gas shield 
instead of a slag to protect the weldpool, the process was a highly attractive 
replacement for gas and manual metal arc welding. TIG has played a major role in 
the acceptance of aluminium for high quality welding and structural applications.</a:t>
            </a:r>
            <a:endParaRPr sz="2800" lang="en-GB">
              <a:solidFill>
                <a:srgbClr val="000000"/>
              </a:solidFill>
            </a:endParaRPr>
          </a:p>
        </p:txBody>
      </p:sp>
      <p:sp>
        <p:nvSpPr>
          <p:cNvPr id="1048641" name=""/>
          <p:cNvSpPr txBox="1"/>
          <p:nvPr/>
        </p:nvSpPr>
        <p:spPr>
          <a:xfrm>
            <a:off x="396914" y="730864"/>
            <a:ext cx="4000000" cy="510540"/>
          </a:xfrm>
          <a:prstGeom prst="rect"/>
        </p:spPr>
        <p:txBody>
          <a:bodyPr rtlCol="0" wrap="square">
            <a:spAutoFit/>
          </a:bodyPr>
          <a:p>
            <a:r>
              <a:rPr altLang="en-IN" b="1" sz="2800" lang="en-US">
                <a:solidFill>
                  <a:srgbClr val="000000"/>
                </a:solidFill>
              </a:rPr>
              <a:t>T</a:t>
            </a:r>
            <a:r>
              <a:rPr altLang="en-IN" b="1" sz="2800" lang="en-US">
                <a:solidFill>
                  <a:srgbClr val="000000"/>
                </a:solidFill>
              </a:rPr>
              <a:t>I</a:t>
            </a:r>
            <a:r>
              <a:rPr altLang="en-IN" b="1" sz="2800" lang="en-US">
                <a:solidFill>
                  <a:srgbClr val="000000"/>
                </a:solidFill>
              </a:rPr>
              <a:t>G</a:t>
            </a:r>
            <a:r>
              <a:rPr altLang="en-IN" b="1" sz="2800" lang="en-US">
                <a:solidFill>
                  <a:srgbClr val="000000"/>
                </a:solidFill>
              </a:rPr>
              <a:t> </a:t>
            </a:r>
            <a:r>
              <a:rPr altLang="en-IN" b="1" sz="2800" lang="en-US">
                <a:solidFill>
                  <a:srgbClr val="000000"/>
                </a:solidFill>
              </a:rPr>
              <a:t>W</a:t>
            </a:r>
            <a:r>
              <a:rPr altLang="en-IN" b="1" sz="2800" lang="en-US">
                <a:solidFill>
                  <a:srgbClr val="000000"/>
                </a:solidFill>
              </a:rPr>
              <a:t>E</a:t>
            </a:r>
            <a:r>
              <a:rPr altLang="en-IN" b="1" sz="2800" lang="en-US">
                <a:solidFill>
                  <a:srgbClr val="000000"/>
                </a:solidFill>
              </a:rPr>
              <a:t>L</a:t>
            </a:r>
            <a:r>
              <a:rPr altLang="en-IN" b="1" sz="2800" lang="en-US">
                <a:solidFill>
                  <a:srgbClr val="000000"/>
                </a:solidFill>
              </a:rPr>
              <a:t>D</a:t>
            </a:r>
            <a:r>
              <a:rPr altLang="en-IN" b="1" sz="2800" lang="en-US">
                <a:solidFill>
                  <a:srgbClr val="000000"/>
                </a:solidFill>
              </a:rPr>
              <a:t>I</a:t>
            </a:r>
            <a:r>
              <a:rPr altLang="en-IN" b="1" sz="2800" lang="en-US">
                <a:solidFill>
                  <a:srgbClr val="000000"/>
                </a:solidFill>
              </a:rPr>
              <a:t>NG</a:t>
            </a:r>
            <a:r>
              <a:rPr altLang="en-IN" b="1" sz="2800" lang="en-US">
                <a:solidFill>
                  <a:srgbClr val="000000"/>
                </a:solidFill>
              </a:rPr>
              <a:t>:</a:t>
            </a:r>
            <a:endParaRPr sz="2800" lang="en-GB">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66" name=""/>
          <p:cNvPicPr>
            <a:picLocks/>
          </p:cNvPicPr>
          <p:nvPr/>
        </p:nvPicPr>
        <p:blipFill>
          <a:blip xmlns:r="http://schemas.openxmlformats.org/officeDocument/2006/relationships" r:embed="rId1"/>
          <a:stretch>
            <a:fillRect/>
          </a:stretch>
        </p:blipFill>
        <p:spPr>
          <a:xfrm rot="0">
            <a:off x="935784" y="318938"/>
            <a:ext cx="9865404" cy="6220122"/>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aphicFrame>
        <p:nvGraphicFramePr>
          <p:cNvPr id="4194305" name=""/>
          <p:cNvGraphicFramePr>
            <a:graphicFrameLocks/>
          </p:cNvGraphicFramePr>
          <p:nvPr/>
        </p:nvGraphicFramePr>
        <p:xfrm>
          <a:off x="1524000" y="906238"/>
          <a:ext cx="7270040" cy="2798436"/>
        </p:xfrm>
        <a:graphic>
          <a:graphicData uri="http://schemas.openxmlformats.org/drawingml/2006/table">
            <a:tbl>
              <a:tblPr firstRow="1" bandRow="1">
                <a:tableStyleId>{5940675A-B579-460E-94D1-54222C63F5DA}</a:tableStyleId>
              </a:tblPr>
              <a:tblGrid>
                <a:gridCol w="3635020"/>
                <a:gridCol w="3635020"/>
              </a:tblGrid>
              <a:tr h="218802">
                <a:tc>
                  <a:txBody>
                    <a:bodyPr/>
                    <a:p>
                      <a:r>
                        <a:rPr altLang="en-IN" sz="2400" lang="en-US"/>
                        <a:t>PRODUCTS TYPE</a:t>
                      </a:r>
                      <a:endParaRPr altLang="en-US" lang="en-GB"/>
                    </a:p>
                  </a:txBody>
                </a:tc>
                <a:tc>
                  <a:txBody>
                    <a:bodyPr/>
                    <a:p>
                      <a:r>
                        <a:rPr altLang="en-IN" sz="2400" lang="en-US"/>
                        <a:t>TIG 250</a:t>
                      </a:r>
                      <a:endParaRPr altLang="en-US" lang="en-GB"/>
                    </a:p>
                  </a:txBody>
                </a:tc>
              </a:tr>
              <a:tr h="218802">
                <a:tc>
                  <a:txBody>
                    <a:bodyPr/>
                    <a:p>
                      <a:r>
                        <a:rPr altLang="en-IN" sz="2400" lang="en-US"/>
                        <a:t>M</a:t>
                      </a:r>
                      <a:r>
                        <a:rPr altLang="en-IN" sz="2400" lang="en-US"/>
                        <a:t>o</a:t>
                      </a:r>
                      <a:r>
                        <a:rPr altLang="en-IN" sz="2400" lang="en-US"/>
                        <a:t>d</a:t>
                      </a:r>
                      <a:r>
                        <a:rPr altLang="en-IN" sz="2400" lang="en-US"/>
                        <a:t>e</a:t>
                      </a:r>
                      <a:r>
                        <a:rPr altLang="en-IN" sz="2400" lang="en-US"/>
                        <a:t>l</a:t>
                      </a:r>
                      <a:endParaRPr altLang="en-US" lang="en-GB"/>
                    </a:p>
                  </a:txBody>
                </a:tc>
                <a:tc>
                  <a:txBody>
                    <a:bodyPr/>
                    <a:p>
                      <a:r>
                        <a:rPr altLang="en-IN" sz="2400" lang="en-US"/>
                        <a:t>RT 25</a:t>
                      </a:r>
                      <a:endParaRPr altLang="en-US" lang="en-GB"/>
                    </a:p>
                  </a:txBody>
                </a:tc>
              </a:tr>
              <a:tr h="349338">
                <a:tc>
                  <a:txBody>
                    <a:bodyPr/>
                    <a:p>
                      <a:r>
                        <a:rPr altLang="en-IN" sz="2400" lang="en-US"/>
                        <a:t> </a:t>
                      </a:r>
                      <a:r>
                        <a:rPr altLang="en-IN" sz="2400" lang="en-US"/>
                        <a:t>Input Voltage (V)</a:t>
                      </a:r>
                      <a:endParaRPr altLang="en-US" lang="en-GB"/>
                    </a:p>
                    <a:p>
                      <a:endParaRPr altLang="en-US" lang="en-GB"/>
                    </a:p>
                  </a:txBody>
                </a:tc>
                <a:tc>
                  <a:txBody>
                    <a:bodyPr/>
                    <a:p>
                      <a:r>
                        <a:rPr altLang="en-IN" sz="2400" lang="en-US"/>
                        <a:t>AC 415 + 15%</a:t>
                      </a:r>
                      <a:endParaRPr altLang="en-US" lang="en-GB"/>
                    </a:p>
                  </a:txBody>
                </a:tc>
              </a:tr>
              <a:tr h="218802">
                <a:tc>
                  <a:txBody>
                    <a:bodyPr/>
                    <a:p>
                      <a:r>
                        <a:rPr altLang="en-IN" sz="2400" lang="en-US"/>
                        <a:t>Rated Input</a:t>
                      </a:r>
                      <a:endParaRPr altLang="en-US" lang="en-GB"/>
                    </a:p>
                  </a:txBody>
                </a:tc>
                <a:tc>
                  <a:txBody>
                    <a:bodyPr/>
                    <a:p>
                      <a:r>
                        <a:rPr altLang="en-IN" sz="2400" lang="en-US"/>
                        <a:t>0.9 / 13.0</a:t>
                      </a:r>
                      <a:endParaRPr altLang="en-US" lang="en-GB"/>
                    </a:p>
                  </a:txBody>
                </a:tc>
              </a:tr>
              <a:tr h="349338">
                <a:tc>
                  <a:txBody>
                    <a:bodyPr/>
                    <a:p>
                      <a:r>
                        <a:rPr altLang="en-IN" sz="2400" lang="en-US"/>
                        <a:t>Power (KVA)</a:t>
                      </a:r>
                      <a:endParaRPr altLang="en-US" lang="en-GB"/>
                    </a:p>
                    <a:p>
                      <a:endParaRPr altLang="en-US" lang="en-GB"/>
                    </a:p>
                  </a:txBody>
                </a:tc>
                <a:tc>
                  <a:txBody>
                    <a:bodyPr/>
                    <a:p>
                      <a:r>
                        <a:rPr altLang="en-IN" sz="2400" lang="en-US"/>
                        <a:t>9.5</a:t>
                      </a:r>
                      <a:endParaRPr altLang="en-US" lang="en-GB"/>
                    </a:p>
                  </a:txBody>
                </a:tc>
              </a:tr>
              <a:tr h="218802">
                <a:tc>
                  <a:txBody>
                    <a:bodyPr/>
                    <a:p>
                      <a:r>
                        <a:rPr altLang="en-IN" sz="2400" lang="en-US"/>
                        <a:t>No- load voltage</a:t>
                      </a:r>
                      <a:endParaRPr altLang="en-US" lang="en-GB"/>
                    </a:p>
                  </a:txBody>
                </a:tc>
                <a:tc>
                  <a:txBody>
                    <a:bodyPr/>
                    <a:p>
                      <a:r>
                        <a:rPr altLang="en-IN" sz="2400" lang="en-US"/>
                        <a:t>70</a:t>
                      </a:r>
                      <a:endParaRPr altLang="en-US" lang="en-GB"/>
                    </a:p>
                  </a:txBody>
                </a:tc>
              </a:tr>
              <a:tr h="218802">
                <a:tc>
                  <a:txBody>
                    <a:bodyPr/>
                    <a:p>
                      <a:r>
                        <a:rPr altLang="en-IN" sz="2400" lang="en-US"/>
                        <a:t>Output current range</a:t>
                      </a:r>
                      <a:endParaRPr altLang="en-US" lang="en-GB"/>
                    </a:p>
                  </a:txBody>
                </a:tc>
                <a:tc>
                  <a:txBody>
                    <a:bodyPr/>
                    <a:p>
                      <a:r>
                        <a:rPr altLang="en-IN" sz="2400" lang="en-US"/>
                        <a:t>10-250</a:t>
                      </a:r>
                      <a:endParaRPr altLang="en-US" lang="en-GB"/>
                    </a:p>
                  </a:txBody>
                </a:tc>
              </a:tr>
              <a:tr h="349338">
                <a:tc>
                  <a:txBody>
                    <a:bodyPr/>
                    <a:p>
                      <a:r>
                        <a:rPr altLang="en-IN" sz="2400" lang="en-US"/>
                        <a:t>Rated output voltage (V)</a:t>
                      </a:r>
                      <a:endParaRPr altLang="en-US" lang="en-GB"/>
                    </a:p>
                    <a:p>
                      <a:endParaRPr altLang="en-US" lang="en-GB"/>
                    </a:p>
                  </a:txBody>
                </a:tc>
                <a:tc>
                  <a:txBody>
                    <a:bodyPr/>
                    <a:p>
                      <a:r>
                        <a:rPr altLang="en-IN" sz="2400" lang="en-US"/>
                        <a:t>3</a:t>
                      </a:r>
                      <a:r>
                        <a:rPr altLang="en-IN" sz="2400" lang="en-US"/>
                        <a:t>0</a:t>
                      </a:r>
                      <a:endParaRPr altLang="en-US" lang="en-GB"/>
                    </a:p>
                  </a:txBody>
                </a:tc>
              </a:tr>
              <a:tr h="218802">
                <a:tc>
                  <a:txBody>
                    <a:bodyPr/>
                    <a:p>
                      <a:r>
                        <a:rPr altLang="en-IN" sz="2400" lang="en-US"/>
                        <a:t>Duty cycle</a:t>
                      </a:r>
                      <a:endParaRPr altLang="en-US" sz="2400" lang="en-GB"/>
                    </a:p>
                  </a:txBody>
                </a:tc>
                <a:tc>
                  <a:txBody>
                    <a:bodyPr/>
                    <a:p>
                      <a:r>
                        <a:rPr altLang="en-IN" sz="2400" lang="en-US"/>
                        <a:t>6</a:t>
                      </a:r>
                      <a:r>
                        <a:rPr altLang="en-IN" sz="2400" lang="en-US"/>
                        <a:t>0</a:t>
                      </a:r>
                      <a:endParaRPr altLang="en-US" sz="2400" lang="en-GB"/>
                    </a:p>
                  </a:txBody>
                </a:tc>
              </a:tr>
              <a:tr h="218802">
                <a:tc>
                  <a:txBody>
                    <a:bodyPr/>
                    <a:p>
                      <a:r>
                        <a:rPr altLang="en-IN" sz="2400" lang="en-US"/>
                        <a:t>No load loss (W)</a:t>
                      </a:r>
                      <a:endParaRPr altLang="en-US" lang="en-GB"/>
                    </a:p>
                  </a:txBody>
                </a:tc>
                <a:tc>
                  <a:txBody>
                    <a:bodyPr/>
                    <a:p>
                      <a:r>
                        <a:rPr altLang="en-IN" sz="2400" lang="en-US"/>
                        <a:t>4</a:t>
                      </a:r>
                      <a:r>
                        <a:rPr altLang="en-IN" sz="2400" lang="en-US"/>
                        <a:t>0</a:t>
                      </a:r>
                      <a:endParaRPr altLang="en-US" lang="en-GB"/>
                    </a:p>
                  </a:txBody>
                </a:tc>
              </a:tr>
              <a:tr h="218802">
                <a:tc>
                  <a:txBody>
                    <a:bodyPr/>
                    <a:p>
                      <a:r>
                        <a:rPr altLang="en-IN" sz="2400" lang="en-US"/>
                        <a:t>Efficiency</a:t>
                      </a:r>
                      <a:endParaRPr altLang="en-US" lang="en-GB"/>
                    </a:p>
                  </a:txBody>
                </a:tc>
                <a:tc>
                  <a:txBody>
                    <a:bodyPr/>
                    <a:p>
                      <a:r>
                        <a:rPr altLang="en-IN" sz="2400" lang="en-US"/>
                        <a:t>8</a:t>
                      </a:r>
                      <a:r>
                        <a:rPr altLang="en-IN" sz="2400" lang="en-US"/>
                        <a:t>5</a:t>
                      </a:r>
                      <a:endParaRPr altLang="en-US" lang="en-GB"/>
                    </a:p>
                  </a:txBody>
                </a:tc>
              </a:tr>
            </a:tbl>
          </a:graphicData>
        </a:graphic>
      </p:graphicFrame>
      <p:sp>
        <p:nvSpPr>
          <p:cNvPr id="1048615" name=""/>
          <p:cNvSpPr txBox="1"/>
          <p:nvPr/>
        </p:nvSpPr>
        <p:spPr>
          <a:xfrm>
            <a:off x="453731" y="210946"/>
            <a:ext cx="7501861" cy="510540"/>
          </a:xfrm>
          <a:prstGeom prst="rect"/>
        </p:spPr>
        <p:txBody>
          <a:bodyPr rtlCol="0" wrap="square">
            <a:spAutoFit/>
          </a:bodyPr>
          <a:p>
            <a:r>
              <a:rPr altLang="en-IN" b="1" sz="2800" lang="en-US">
                <a:solidFill>
                  <a:srgbClr val="000000"/>
                </a:solidFill>
              </a:rPr>
              <a:t>W</a:t>
            </a:r>
            <a:r>
              <a:rPr altLang="en-IN" b="1" sz="2800" lang="en-US">
                <a:solidFill>
                  <a:srgbClr val="000000"/>
                </a:solidFill>
              </a:rPr>
              <a:t>E</a:t>
            </a:r>
            <a:r>
              <a:rPr altLang="en-IN" b="1" sz="2800" lang="en-US">
                <a:solidFill>
                  <a:srgbClr val="000000"/>
                </a:solidFill>
              </a:rPr>
              <a:t>L</a:t>
            </a:r>
            <a:r>
              <a:rPr altLang="en-IN" b="1" sz="2800" lang="en-US">
                <a:solidFill>
                  <a:srgbClr val="000000"/>
                </a:solidFill>
              </a:rPr>
              <a:t>D</a:t>
            </a:r>
            <a:r>
              <a:rPr altLang="en-IN" b="1" sz="2800" lang="en-US">
                <a:solidFill>
                  <a:srgbClr val="000000"/>
                </a:solidFill>
              </a:rPr>
              <a:t>ING</a:t>
            </a:r>
            <a:r>
              <a:rPr altLang="en-IN" b="1" sz="2800" lang="en-US">
                <a:solidFill>
                  <a:srgbClr val="000000"/>
                </a:solidFill>
              </a:rPr>
              <a:t> </a:t>
            </a:r>
            <a:r>
              <a:rPr altLang="en-IN" b="1" sz="2800" lang="en-US">
                <a:solidFill>
                  <a:srgbClr val="000000"/>
                </a:solidFill>
              </a:rPr>
              <a:t>M</a:t>
            </a:r>
            <a:r>
              <a:rPr altLang="en-IN" b="1" sz="2800" lang="en-US">
                <a:solidFill>
                  <a:srgbClr val="000000"/>
                </a:solidFill>
              </a:rPr>
              <a:t>A</a:t>
            </a:r>
            <a:r>
              <a:rPr altLang="en-IN" b="1" sz="2800" lang="en-US">
                <a:solidFill>
                  <a:srgbClr val="000000"/>
                </a:solidFill>
              </a:rPr>
              <a:t>C</a:t>
            </a:r>
            <a:r>
              <a:rPr altLang="en-IN" b="1" sz="2800" lang="en-US">
                <a:solidFill>
                  <a:srgbClr val="000000"/>
                </a:solidFill>
              </a:rPr>
              <a:t>H</a:t>
            </a:r>
            <a:r>
              <a:rPr altLang="en-IN" b="1" sz="2800" lang="en-US">
                <a:solidFill>
                  <a:srgbClr val="000000"/>
                </a:solidFill>
              </a:rPr>
              <a:t>INE</a:t>
            </a:r>
            <a:r>
              <a:rPr altLang="en-IN" b="1" sz="2800" lang="en-US">
                <a:solidFill>
                  <a:srgbClr val="000000"/>
                </a:solidFill>
              </a:rPr>
              <a:t> </a:t>
            </a:r>
            <a:r>
              <a:rPr altLang="en-IN" b="1" sz="2800" lang="en-US">
                <a:solidFill>
                  <a:srgbClr val="000000"/>
                </a:solidFill>
              </a:rPr>
              <a:t>S</a:t>
            </a:r>
            <a:r>
              <a:rPr altLang="en-IN" b="1" sz="2800" lang="en-US">
                <a:solidFill>
                  <a:srgbClr val="000000"/>
                </a:solidFill>
              </a:rPr>
              <a:t>P</a:t>
            </a:r>
            <a:r>
              <a:rPr altLang="en-IN" b="1" sz="2800" lang="en-US">
                <a:solidFill>
                  <a:srgbClr val="000000"/>
                </a:solidFill>
              </a:rPr>
              <a:t>E</a:t>
            </a:r>
            <a:r>
              <a:rPr altLang="en-IN" b="1" sz="2800" lang="en-US">
                <a:solidFill>
                  <a:srgbClr val="000000"/>
                </a:solidFill>
              </a:rPr>
              <a:t>C</a:t>
            </a:r>
            <a:r>
              <a:rPr altLang="en-IN" b="1" sz="2800" lang="en-US">
                <a:solidFill>
                  <a:srgbClr val="000000"/>
                </a:solidFill>
              </a:rPr>
              <a:t>I</a:t>
            </a:r>
            <a:r>
              <a:rPr altLang="en-IN" b="1" sz="2800" lang="en-US">
                <a:solidFill>
                  <a:srgbClr val="000000"/>
                </a:solidFill>
              </a:rPr>
              <a:t>F</a:t>
            </a:r>
            <a:r>
              <a:rPr altLang="en-IN" b="1" sz="2800" lang="en-US">
                <a:solidFill>
                  <a:srgbClr val="000000"/>
                </a:solidFill>
              </a:rPr>
              <a:t>I</a:t>
            </a:r>
            <a:r>
              <a:rPr altLang="en-IN" b="1" sz="2800" lang="en-US">
                <a:solidFill>
                  <a:srgbClr val="000000"/>
                </a:solidFill>
              </a:rPr>
              <a:t>C</a:t>
            </a:r>
            <a:r>
              <a:rPr altLang="en-IN" b="1" sz="2800" lang="en-US">
                <a:solidFill>
                  <a:srgbClr val="000000"/>
                </a:solidFill>
              </a:rPr>
              <a:t>A</a:t>
            </a:r>
            <a:r>
              <a:rPr altLang="en-IN" b="1" sz="2800" lang="en-US">
                <a:solidFill>
                  <a:srgbClr val="000000"/>
                </a:solidFill>
              </a:rPr>
              <a:t>TIONS</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pic>
        <p:nvPicPr>
          <p:cNvPr id="2097158" name=""/>
          <p:cNvPicPr>
            <a:picLocks/>
          </p:cNvPicPr>
          <p:nvPr/>
        </p:nvPicPr>
        <p:blipFill>
          <a:blip xmlns:r="http://schemas.openxmlformats.org/officeDocument/2006/relationships" r:embed="rId1"/>
          <a:stretch>
            <a:fillRect/>
          </a:stretch>
        </p:blipFill>
        <p:spPr>
          <a:xfrm rot="0">
            <a:off x="7978221" y="1949434"/>
            <a:ext cx="3321053" cy="3745816"/>
          </a:xfrm>
          <a:prstGeom prst="rect"/>
        </p:spPr>
      </p:pic>
      <p:pic>
        <p:nvPicPr>
          <p:cNvPr id="2097159" name=""/>
          <p:cNvPicPr>
            <a:picLocks/>
          </p:cNvPicPr>
          <p:nvPr/>
        </p:nvPicPr>
        <p:blipFill>
          <a:blip xmlns:r="http://schemas.openxmlformats.org/officeDocument/2006/relationships" r:embed="rId2"/>
          <a:stretch>
            <a:fillRect/>
          </a:stretch>
        </p:blipFill>
        <p:spPr>
          <a:xfrm rot="0">
            <a:off x="1014829" y="1949434"/>
            <a:ext cx="5836491" cy="3856992"/>
          </a:xfrm>
          <a:prstGeom prst="rect"/>
        </p:spPr>
      </p:pic>
      <p:sp>
        <p:nvSpPr>
          <p:cNvPr id="1048606" name=""/>
          <p:cNvSpPr txBox="1"/>
          <p:nvPr/>
        </p:nvSpPr>
        <p:spPr>
          <a:xfrm>
            <a:off x="1399629" y="951527"/>
            <a:ext cx="4000000" cy="688339"/>
          </a:xfrm>
          <a:prstGeom prst="rect"/>
        </p:spPr>
        <p:txBody>
          <a:bodyPr rtlCol="0" wrap="square">
            <a:spAutoFit/>
          </a:bodyPr>
          <a:p>
            <a:r>
              <a:rPr altLang="en-IN" b="1" sz="4000" lang="en-US">
                <a:solidFill>
                  <a:srgbClr val="000000"/>
                </a:solidFill>
              </a:rPr>
              <a:t>A</a:t>
            </a:r>
            <a:r>
              <a:rPr altLang="en-IN" b="1" sz="4000" lang="en-US">
                <a:solidFill>
                  <a:srgbClr val="000000"/>
                </a:solidFill>
              </a:rPr>
              <a:t>R</a:t>
            </a:r>
            <a:r>
              <a:rPr altLang="en-IN" b="1" sz="4000" lang="en-US">
                <a:solidFill>
                  <a:srgbClr val="000000"/>
                </a:solidFill>
              </a:rPr>
              <a:t>G</a:t>
            </a:r>
            <a:r>
              <a:rPr altLang="en-IN" b="1" sz="4000" lang="en-US">
                <a:solidFill>
                  <a:srgbClr val="000000"/>
                </a:solidFill>
              </a:rPr>
              <a:t>O</a:t>
            </a:r>
            <a:r>
              <a:rPr altLang="en-IN" b="1" sz="4000" lang="en-US">
                <a:solidFill>
                  <a:srgbClr val="000000"/>
                </a:solidFill>
              </a:rPr>
              <a:t>N</a:t>
            </a:r>
            <a:r>
              <a:rPr b="1" sz="4000" lang="en-US">
                <a:solidFill>
                  <a:srgbClr val="000000"/>
                </a:solidFill>
              </a:rPr>
              <a:t> </a:t>
            </a:r>
            <a:r>
              <a:rPr b="1" sz="4000" lang="en-US">
                <a:solidFill>
                  <a:srgbClr val="000000"/>
                </a:solidFill>
              </a:rPr>
              <a:t>G</a:t>
            </a:r>
            <a:r>
              <a:rPr b="1" sz="4000" lang="en-US">
                <a:solidFill>
                  <a:srgbClr val="000000"/>
                </a:solidFill>
              </a:rPr>
              <a:t>A</a:t>
            </a:r>
            <a:r>
              <a:rPr b="1" sz="4000" lang="en-US">
                <a:solidFill>
                  <a:srgbClr val="000000"/>
                </a:solidFill>
              </a:rPr>
              <a:t>S</a:t>
            </a:r>
            <a:endParaRPr sz="2800" lang="en-GB">
              <a:solidFill>
                <a:srgbClr val="000000"/>
              </a:solidFill>
            </a:endParaRPr>
          </a:p>
        </p:txBody>
      </p:sp>
      <p:sp>
        <p:nvSpPr>
          <p:cNvPr id="1048607" name=""/>
          <p:cNvSpPr txBox="1"/>
          <p:nvPr/>
        </p:nvSpPr>
        <p:spPr>
          <a:xfrm>
            <a:off x="7101300" y="951525"/>
            <a:ext cx="5074895" cy="688340"/>
          </a:xfrm>
          <a:prstGeom prst="rect"/>
        </p:spPr>
        <p:txBody>
          <a:bodyPr rtlCol="0" wrap="square">
            <a:spAutoFit/>
          </a:bodyPr>
          <a:p>
            <a:r>
              <a:rPr b="1" sz="4000" lang="en-US" u="none">
                <a:solidFill>
                  <a:srgbClr val="000000"/>
                </a:solidFill>
              </a:rPr>
              <a:t>P</a:t>
            </a:r>
            <a:r>
              <a:rPr b="1" sz="4000" lang="en-US" u="none">
                <a:solidFill>
                  <a:srgbClr val="000000"/>
                </a:solidFill>
              </a:rPr>
              <a:t>R</a:t>
            </a:r>
            <a:r>
              <a:rPr b="1" sz="4000" lang="en-US" u="none">
                <a:solidFill>
                  <a:srgbClr val="000000"/>
                </a:solidFill>
              </a:rPr>
              <a:t>E</a:t>
            </a:r>
            <a:r>
              <a:rPr b="1" sz="4000" lang="en-US" u="none">
                <a:solidFill>
                  <a:srgbClr val="000000"/>
                </a:solidFill>
              </a:rPr>
              <a:t>S</a:t>
            </a:r>
            <a:r>
              <a:rPr b="1" sz="4000" lang="en-US" u="none">
                <a:solidFill>
                  <a:srgbClr val="000000"/>
                </a:solidFill>
              </a:rPr>
              <a:t>S</a:t>
            </a:r>
            <a:r>
              <a:rPr b="1" sz="4000" lang="en-US" u="none">
                <a:solidFill>
                  <a:srgbClr val="000000"/>
                </a:solidFill>
              </a:rPr>
              <a:t>URE</a:t>
            </a:r>
            <a:r>
              <a:rPr b="1" sz="4000" lang="en-US" u="none">
                <a:solidFill>
                  <a:srgbClr val="000000"/>
                </a:solidFill>
              </a:rPr>
              <a:t> </a:t>
            </a:r>
            <a:r>
              <a:rPr b="1" sz="4000" lang="en-US" u="none">
                <a:solidFill>
                  <a:srgbClr val="000000"/>
                </a:solidFill>
              </a:rPr>
              <a:t>G</a:t>
            </a:r>
            <a:r>
              <a:rPr b="1" sz="4000" lang="en-US" u="none">
                <a:solidFill>
                  <a:srgbClr val="000000"/>
                </a:solidFill>
              </a:rPr>
              <a:t>A</a:t>
            </a:r>
            <a:r>
              <a:rPr b="1" sz="4000" lang="en-US" u="none">
                <a:solidFill>
                  <a:srgbClr val="000000"/>
                </a:solidFill>
              </a:rPr>
              <a:t>UGE</a:t>
            </a:r>
            <a:endParaRPr sz="2800" lang="en-GB">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pic>
        <p:nvPicPr>
          <p:cNvPr id="2097160"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338185" y="1005116"/>
            <a:ext cx="9301523" cy="4436130"/>
          </a:xfrm>
          <a:prstGeom prst="rect"/>
        </p:spPr>
      </p:pic>
      <p:sp>
        <p:nvSpPr>
          <p:cNvPr id="1048608" name=""/>
          <p:cNvSpPr txBox="1"/>
          <p:nvPr/>
        </p:nvSpPr>
        <p:spPr>
          <a:xfrm>
            <a:off x="3306492" y="5787087"/>
            <a:ext cx="5579015" cy="688341"/>
          </a:xfrm>
          <a:prstGeom prst="rect"/>
        </p:spPr>
        <p:txBody>
          <a:bodyPr rtlCol="0" wrap="square">
            <a:spAutoFit/>
          </a:bodyPr>
          <a:p>
            <a:r>
              <a:rPr b="1" sz="4000" lang="en-US">
                <a:solidFill>
                  <a:srgbClr val="000000"/>
                </a:solidFill>
              </a:rPr>
              <a:t>W</a:t>
            </a:r>
            <a:r>
              <a:rPr b="1" sz="4000" lang="en-US">
                <a:solidFill>
                  <a:srgbClr val="000000"/>
                </a:solidFill>
              </a:rPr>
              <a:t>E</a:t>
            </a:r>
            <a:r>
              <a:rPr b="1" sz="4000" lang="en-US">
                <a:solidFill>
                  <a:srgbClr val="000000"/>
                </a:solidFill>
              </a:rPr>
              <a:t>L</a:t>
            </a:r>
            <a:r>
              <a:rPr b="1" sz="4000" lang="en-US">
                <a:solidFill>
                  <a:srgbClr val="000000"/>
                </a:solidFill>
              </a:rPr>
              <a:t>DING</a:t>
            </a:r>
            <a:r>
              <a:rPr b="1" sz="4000" lang="en-US">
                <a:solidFill>
                  <a:srgbClr val="000000"/>
                </a:solidFill>
              </a:rPr>
              <a:t> </a:t>
            </a:r>
            <a:r>
              <a:rPr b="1" sz="4000" lang="en-US">
                <a:solidFill>
                  <a:srgbClr val="000000"/>
                </a:solidFill>
              </a:rPr>
              <a:t>P</a:t>
            </a:r>
            <a:r>
              <a:rPr b="1" sz="4000" lang="en-US">
                <a:solidFill>
                  <a:srgbClr val="000000"/>
                </a:solidFill>
              </a:rPr>
              <a:t>R</a:t>
            </a:r>
            <a:r>
              <a:rPr b="1" sz="4000" lang="en-US">
                <a:solidFill>
                  <a:srgbClr val="000000"/>
                </a:solidFill>
              </a:rPr>
              <a:t>O</a:t>
            </a:r>
            <a:r>
              <a:rPr b="1" sz="4000" lang="en-US">
                <a:solidFill>
                  <a:srgbClr val="000000"/>
                </a:solidFill>
              </a:rPr>
              <a:t>C</a:t>
            </a:r>
            <a:r>
              <a:rPr b="1" sz="4000" lang="en-US">
                <a:solidFill>
                  <a:srgbClr val="000000"/>
                </a:solidFill>
              </a:rPr>
              <a:t>ESS</a:t>
            </a:r>
            <a:endParaRPr sz="2800" lang="en-GB">
              <a:solidFill>
                <a:srgbClr val="000000"/>
              </a:solidFill>
            </a:endParaRPr>
          </a:p>
        </p:txBody>
      </p:sp>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0"/>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0"/>
                                        </p:tgtEl>
                                      </p:cBhvr>
                                    </p:cmd>
                                  </p:childTnLst>
                                </p:cTn>
                              </p:par>
                            </p:childTnLst>
                          </p:cTn>
                        </p:par>
                      </p:childTnLst>
                    </p:cTn>
                  </p:par>
                </p:childTnLst>
              </p:cTn>
              <p:nextCondLst>
                <p:cond evt="onClick" delay="0">
                  <p:tgtEl>
                    <p:spTgt spid="2097160"/>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pic>
        <p:nvPicPr>
          <p:cNvPr id="2097161"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351567" y="897991"/>
            <a:ext cx="9373905" cy="5124867"/>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1"/>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1"/>
                                        </p:tgtEl>
                                      </p:cBhvr>
                                    </p:cmd>
                                  </p:childTnLst>
                                </p:cTn>
                              </p:par>
                            </p:childTnLst>
                          </p:cTn>
                        </p:par>
                      </p:childTnLst>
                    </p:cTn>
                  </p:par>
                </p:childTnLst>
              </p:cTn>
              <p:nextCondLst>
                <p:cond evt="onClick" delay="0">
                  <p:tgtEl>
                    <p:spTgt spid="2097161"/>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35" name=""/>
        <p:cNvGrpSpPr/>
        <p:nvPr/>
      </p:nvGrpSpPr>
      <p:grpSpPr>
        <a:xfrm>
          <a:off x="0" y="0"/>
          <a:ext cx="0" cy="0"/>
          <a:chOff x="0" y="0"/>
          <a:chExt cx="0" cy="0"/>
        </a:xfrm>
      </p:grpSpPr>
      <p:sp>
        <p:nvSpPr>
          <p:cNvPr id="1048593" name="object 3"/>
          <p:cNvSpPr txBox="1">
            <a:spLocks noGrp="1"/>
          </p:cNvSpPr>
          <p:nvPr>
            <p:ph type="title"/>
          </p:nvPr>
        </p:nvSpPr>
        <p:spPr>
          <a:xfrm>
            <a:off x="384173" y="582928"/>
            <a:ext cx="4381338" cy="434975"/>
          </a:xfrm>
          <a:prstGeom prst="rect"/>
        </p:spPr>
        <p:txBody>
          <a:bodyPr bIns="0" lIns="0" rIns="0" rtlCol="0" tIns="15875" vert="horz" wrap="square">
            <a:spAutoFit/>
          </a:bodyPr>
          <a:p>
            <a:pPr marL="12700">
              <a:lnSpc>
                <a:spcPct val="100000"/>
              </a:lnSpc>
              <a:spcBef>
                <a:spcPts val="125"/>
              </a:spcBef>
            </a:pPr>
            <a:r>
              <a:rPr altLang="en-IN" dirty="0" sz="2800" lang="en-US">
                <a:latin typeface="Times New Roman"/>
                <a:cs typeface="Times New Roman"/>
              </a:rPr>
              <a:t>TENSILE</a:t>
            </a:r>
            <a:r>
              <a:rPr altLang="en-IN" dirty="0" sz="2000" lang="en-US">
                <a:latin typeface="Times New Roman"/>
                <a:cs typeface="Times New Roman"/>
              </a:rPr>
              <a:t> </a:t>
            </a:r>
            <a:r>
              <a:rPr altLang="en-IN" dirty="0" sz="2800" lang="en-US">
                <a:latin typeface="Times New Roman"/>
                <a:cs typeface="Times New Roman"/>
              </a:rPr>
              <a:t>TESTING</a:t>
            </a:r>
            <a:r>
              <a:rPr altLang="en-IN" dirty="0" sz="2800" lang="en-US">
                <a:latin typeface="Times New Roman"/>
                <a:cs typeface="Times New Roman"/>
              </a:rPr>
              <a:t> </a:t>
            </a:r>
            <a:r>
              <a:rPr altLang="en-IN" dirty="0" sz="2800" lang="en-US">
                <a:latin typeface="Times New Roman"/>
                <a:cs typeface="Times New Roman"/>
              </a:rPr>
              <a:t>:</a:t>
            </a:r>
            <a:r>
              <a:rPr altLang="en-IN" dirty="0" sz="2000" lang="en-US">
                <a:latin typeface="Times New Roman"/>
                <a:cs typeface="Times New Roman"/>
              </a:rPr>
              <a:t> </a:t>
            </a:r>
            <a:endParaRPr sz="2000">
              <a:latin typeface="Times New Roman"/>
              <a:cs typeface="Times New Roman"/>
            </a:endParaRPr>
          </a:p>
        </p:txBody>
      </p:sp>
      <p:sp>
        <p:nvSpPr>
          <p:cNvPr id="1048594" name="object 4"/>
          <p:cNvSpPr txBox="1"/>
          <p:nvPr/>
        </p:nvSpPr>
        <p:spPr>
          <a:xfrm>
            <a:off x="1216704" y="1423760"/>
            <a:ext cx="10364619" cy="4586604"/>
          </a:xfrm>
          <a:prstGeom prst="rect"/>
        </p:spPr>
        <p:txBody>
          <a:bodyPr bIns="0" lIns="0" rIns="0" rtlCol="0" tIns="14604" vert="horz" wrap="square">
            <a:spAutoFit/>
          </a:bodyPr>
          <a:p>
            <a:pPr algn="just" marL="12700" marR="5080">
              <a:lnSpc>
                <a:spcPct val="110400"/>
              </a:lnSpc>
              <a:spcBef>
                <a:spcPts val="114"/>
              </a:spcBef>
            </a:pPr>
            <a:r>
              <a:rPr dirty="0" sz="2800" spc="-15">
                <a:latin typeface="Times New Roman"/>
                <a:cs typeface="Times New Roman"/>
              </a:rPr>
              <a:t>As </a:t>
            </a:r>
            <a:r>
              <a:rPr dirty="0" sz="2800" spc="-5">
                <a:latin typeface="Times New Roman"/>
                <a:cs typeface="Times New Roman"/>
              </a:rPr>
              <a:t>mentioned </a:t>
            </a:r>
            <a:r>
              <a:rPr dirty="0" sz="2800" spc="5">
                <a:latin typeface="Times New Roman"/>
                <a:cs typeface="Times New Roman"/>
              </a:rPr>
              <a:t>earlier the </a:t>
            </a:r>
            <a:r>
              <a:rPr dirty="0" sz="2800" spc="-15">
                <a:latin typeface="Times New Roman"/>
                <a:cs typeface="Times New Roman"/>
              </a:rPr>
              <a:t>tensile </a:t>
            </a:r>
            <a:r>
              <a:rPr dirty="0" sz="2800" spc="5">
                <a:latin typeface="Times New Roman"/>
                <a:cs typeface="Times New Roman"/>
              </a:rPr>
              <a:t>test </a:t>
            </a:r>
            <a:r>
              <a:rPr dirty="0" sz="2800" spc="-30">
                <a:latin typeface="Times New Roman"/>
                <a:cs typeface="Times New Roman"/>
              </a:rPr>
              <a:t>is </a:t>
            </a:r>
            <a:r>
              <a:rPr dirty="0" sz="2800" spc="-5">
                <a:latin typeface="Times New Roman"/>
                <a:cs typeface="Times New Roman"/>
              </a:rPr>
              <a:t>used </a:t>
            </a:r>
            <a:r>
              <a:rPr dirty="0" sz="2800" spc="10">
                <a:latin typeface="Times New Roman"/>
                <a:cs typeface="Times New Roman"/>
              </a:rPr>
              <a:t>to </a:t>
            </a:r>
            <a:r>
              <a:rPr dirty="0" sz="2800" spc="-10">
                <a:latin typeface="Times New Roman"/>
                <a:cs typeface="Times New Roman"/>
              </a:rPr>
              <a:t>provide </a:t>
            </a:r>
            <a:r>
              <a:rPr dirty="0" sz="2800" spc="-5">
                <a:latin typeface="Times New Roman"/>
                <a:cs typeface="Times New Roman"/>
              </a:rPr>
              <a:t>information </a:t>
            </a:r>
            <a:r>
              <a:rPr dirty="0" sz="2800" spc="10">
                <a:latin typeface="Times New Roman"/>
                <a:cs typeface="Times New Roman"/>
              </a:rPr>
              <a:t>that </a:t>
            </a:r>
            <a:r>
              <a:rPr dirty="0" sz="2800" spc="-15">
                <a:latin typeface="Times New Roman"/>
                <a:cs typeface="Times New Roman"/>
              </a:rPr>
              <a:t>will </a:t>
            </a:r>
            <a:r>
              <a:rPr dirty="0" sz="2800" spc="-5">
                <a:latin typeface="Times New Roman"/>
                <a:cs typeface="Times New Roman"/>
              </a:rPr>
              <a:t>be used </a:t>
            </a:r>
            <a:r>
              <a:rPr dirty="0" sz="2800" spc="-30">
                <a:latin typeface="Times New Roman"/>
                <a:cs typeface="Times New Roman"/>
              </a:rPr>
              <a:t>in </a:t>
            </a:r>
            <a:r>
              <a:rPr dirty="0" sz="2800">
                <a:latin typeface="Times New Roman"/>
                <a:cs typeface="Times New Roman"/>
              </a:rPr>
              <a:t>design calculations </a:t>
            </a:r>
            <a:r>
              <a:rPr dirty="0" sz="2800" spc="-5">
                <a:latin typeface="Times New Roman"/>
                <a:cs typeface="Times New Roman"/>
              </a:rPr>
              <a:t>or </a:t>
            </a:r>
            <a:r>
              <a:rPr dirty="0" sz="2800" spc="10">
                <a:latin typeface="Times New Roman"/>
                <a:cs typeface="Times New Roman"/>
              </a:rPr>
              <a:t>to </a:t>
            </a:r>
            <a:r>
              <a:rPr dirty="0" sz="2800">
                <a:latin typeface="Times New Roman"/>
                <a:cs typeface="Times New Roman"/>
              </a:rPr>
              <a:t>demonstrate </a:t>
            </a:r>
            <a:r>
              <a:rPr dirty="0" sz="2800" spc="-10">
                <a:latin typeface="Times New Roman"/>
                <a:cs typeface="Times New Roman"/>
              </a:rPr>
              <a:t>that  </a:t>
            </a:r>
            <a:r>
              <a:rPr dirty="0" sz="2800">
                <a:latin typeface="Times New Roman"/>
                <a:cs typeface="Times New Roman"/>
              </a:rPr>
              <a:t>a </a:t>
            </a:r>
            <a:r>
              <a:rPr dirty="0" sz="2800" spc="-5">
                <a:latin typeface="Times New Roman"/>
                <a:cs typeface="Times New Roman"/>
              </a:rPr>
              <a:t>material </a:t>
            </a:r>
            <a:r>
              <a:rPr dirty="0" sz="2800">
                <a:latin typeface="Times New Roman"/>
                <a:cs typeface="Times New Roman"/>
              </a:rPr>
              <a:t>complies with </a:t>
            </a:r>
            <a:r>
              <a:rPr dirty="0" sz="2800" spc="5">
                <a:latin typeface="Times New Roman"/>
                <a:cs typeface="Times New Roman"/>
              </a:rPr>
              <a:t>the </a:t>
            </a:r>
            <a:r>
              <a:rPr dirty="0" sz="2800" spc="-5">
                <a:latin typeface="Times New Roman"/>
                <a:cs typeface="Times New Roman"/>
              </a:rPr>
              <a:t>requirements </a:t>
            </a:r>
            <a:r>
              <a:rPr dirty="0" sz="2800">
                <a:latin typeface="Times New Roman"/>
                <a:cs typeface="Times New Roman"/>
              </a:rPr>
              <a:t>of </a:t>
            </a:r>
            <a:r>
              <a:rPr dirty="0" sz="2800" spc="5">
                <a:latin typeface="Times New Roman"/>
                <a:cs typeface="Times New Roman"/>
              </a:rPr>
              <a:t>the </a:t>
            </a:r>
            <a:r>
              <a:rPr dirty="0" sz="2800">
                <a:latin typeface="Times New Roman"/>
                <a:cs typeface="Times New Roman"/>
              </a:rPr>
              <a:t>appropriate </a:t>
            </a:r>
            <a:r>
              <a:rPr dirty="0" sz="2800" spc="-10">
                <a:latin typeface="Times New Roman"/>
                <a:cs typeface="Times New Roman"/>
              </a:rPr>
              <a:t>specification </a:t>
            </a:r>
            <a:r>
              <a:rPr dirty="0" sz="2800">
                <a:latin typeface="Times New Roman"/>
                <a:cs typeface="Times New Roman"/>
              </a:rPr>
              <a:t>– </a:t>
            </a:r>
            <a:r>
              <a:rPr dirty="0" sz="2800" spc="-30">
                <a:latin typeface="Times New Roman"/>
                <a:cs typeface="Times New Roman"/>
              </a:rPr>
              <a:t>it </a:t>
            </a:r>
            <a:r>
              <a:rPr dirty="0" sz="2800" spc="-15">
                <a:latin typeface="Times New Roman"/>
                <a:cs typeface="Times New Roman"/>
              </a:rPr>
              <a:t>may </a:t>
            </a:r>
            <a:r>
              <a:rPr dirty="0" sz="2800" spc="5">
                <a:latin typeface="Times New Roman"/>
                <a:cs typeface="Times New Roman"/>
              </a:rPr>
              <a:t>therefore </a:t>
            </a:r>
            <a:r>
              <a:rPr dirty="0" sz="2800" spc="-5">
                <a:latin typeface="Times New Roman"/>
                <a:cs typeface="Times New Roman"/>
              </a:rPr>
              <a:t>be </a:t>
            </a:r>
            <a:r>
              <a:rPr dirty="0" sz="2800">
                <a:latin typeface="Times New Roman"/>
                <a:cs typeface="Times New Roman"/>
              </a:rPr>
              <a:t>either a </a:t>
            </a:r>
            <a:r>
              <a:rPr dirty="0" sz="2800" spc="-5">
                <a:latin typeface="Times New Roman"/>
                <a:cs typeface="Times New Roman"/>
              </a:rPr>
              <a:t>quantitative or </a:t>
            </a:r>
            <a:r>
              <a:rPr dirty="0" sz="2800">
                <a:latin typeface="Times New Roman"/>
                <a:cs typeface="Times New Roman"/>
              </a:rPr>
              <a:t>a  </a:t>
            </a:r>
            <a:r>
              <a:rPr dirty="0" sz="2800" spc="-10">
                <a:latin typeface="Times New Roman"/>
                <a:cs typeface="Times New Roman"/>
              </a:rPr>
              <a:t>qualitative </a:t>
            </a:r>
            <a:r>
              <a:rPr dirty="0" sz="2800" spc="5">
                <a:latin typeface="Times New Roman"/>
                <a:cs typeface="Times New Roman"/>
              </a:rPr>
              <a:t>test. </a:t>
            </a:r>
            <a:r>
              <a:rPr dirty="0" sz="2800" spc="-20">
                <a:latin typeface="Times New Roman"/>
                <a:cs typeface="Times New Roman"/>
              </a:rPr>
              <a:t>the test </a:t>
            </a:r>
            <a:r>
              <a:rPr dirty="0" sz="2800" spc="-30">
                <a:latin typeface="Times New Roman"/>
                <a:cs typeface="Times New Roman"/>
              </a:rPr>
              <a:t>is </a:t>
            </a:r>
            <a:r>
              <a:rPr dirty="0" sz="2800" spc="-10">
                <a:latin typeface="Times New Roman"/>
                <a:cs typeface="Times New Roman"/>
              </a:rPr>
              <a:t>made </a:t>
            </a:r>
            <a:r>
              <a:rPr dirty="0" sz="2800">
                <a:latin typeface="Times New Roman"/>
                <a:cs typeface="Times New Roman"/>
              </a:rPr>
              <a:t>by </a:t>
            </a:r>
            <a:r>
              <a:rPr dirty="0" sz="2800" spc="-10">
                <a:latin typeface="Times New Roman"/>
                <a:cs typeface="Times New Roman"/>
              </a:rPr>
              <a:t>gripping </a:t>
            </a:r>
            <a:r>
              <a:rPr dirty="0" sz="2800" spc="5">
                <a:latin typeface="Times New Roman"/>
                <a:cs typeface="Times New Roman"/>
              </a:rPr>
              <a:t>the ends </a:t>
            </a:r>
            <a:r>
              <a:rPr dirty="0" sz="2800" spc="-5">
                <a:latin typeface="Times New Roman"/>
                <a:cs typeface="Times New Roman"/>
              </a:rPr>
              <a:t>of </a:t>
            </a:r>
            <a:r>
              <a:rPr dirty="0" sz="2800">
                <a:latin typeface="Times New Roman"/>
                <a:cs typeface="Times New Roman"/>
              </a:rPr>
              <a:t>a </a:t>
            </a:r>
            <a:r>
              <a:rPr dirty="0" sz="2800" spc="-15">
                <a:latin typeface="Times New Roman"/>
                <a:cs typeface="Times New Roman"/>
              </a:rPr>
              <a:t>suitably </a:t>
            </a:r>
            <a:r>
              <a:rPr dirty="0" sz="2800" spc="5">
                <a:latin typeface="Times New Roman"/>
                <a:cs typeface="Times New Roman"/>
              </a:rPr>
              <a:t>prepared </a:t>
            </a:r>
            <a:r>
              <a:rPr dirty="0" sz="2800" spc="-15">
                <a:latin typeface="Times New Roman"/>
                <a:cs typeface="Times New Roman"/>
              </a:rPr>
              <a:t>standardized </a:t>
            </a:r>
            <a:r>
              <a:rPr dirty="0" sz="2800">
                <a:latin typeface="Times New Roman"/>
                <a:cs typeface="Times New Roman"/>
              </a:rPr>
              <a:t>test </a:t>
            </a:r>
            <a:r>
              <a:rPr dirty="0" sz="2800" spc="-20">
                <a:latin typeface="Times New Roman"/>
                <a:cs typeface="Times New Roman"/>
              </a:rPr>
              <a:t>piece </a:t>
            </a:r>
            <a:r>
              <a:rPr dirty="0" sz="2800" spc="-25">
                <a:latin typeface="Times New Roman"/>
                <a:cs typeface="Times New Roman"/>
              </a:rPr>
              <a:t>in </a:t>
            </a:r>
            <a:r>
              <a:rPr dirty="0" sz="2800">
                <a:latin typeface="Times New Roman"/>
                <a:cs typeface="Times New Roman"/>
              </a:rPr>
              <a:t>a </a:t>
            </a:r>
            <a:r>
              <a:rPr dirty="0" sz="2800" spc="-25">
                <a:latin typeface="Times New Roman"/>
                <a:cs typeface="Times New Roman"/>
              </a:rPr>
              <a:t>tensile </a:t>
            </a:r>
            <a:r>
              <a:rPr dirty="0" sz="2800">
                <a:latin typeface="Times New Roman"/>
                <a:cs typeface="Times New Roman"/>
              </a:rPr>
              <a:t>test </a:t>
            </a:r>
            <a:r>
              <a:rPr dirty="0" sz="2800" spc="-10">
                <a:latin typeface="Times New Roman"/>
                <a:cs typeface="Times New Roman"/>
              </a:rPr>
              <a:t>machine </a:t>
            </a:r>
            <a:r>
              <a:rPr dirty="0" sz="2800" spc="5">
                <a:latin typeface="Times New Roman"/>
                <a:cs typeface="Times New Roman"/>
              </a:rPr>
              <a:t>and  </a:t>
            </a:r>
            <a:r>
              <a:rPr dirty="0" sz="2800" spc="10">
                <a:latin typeface="Times New Roman"/>
                <a:cs typeface="Times New Roman"/>
              </a:rPr>
              <a:t>then </a:t>
            </a:r>
            <a:r>
              <a:rPr dirty="0" sz="2800" spc="-10">
                <a:latin typeface="Times New Roman"/>
                <a:cs typeface="Times New Roman"/>
              </a:rPr>
              <a:t>applying </a:t>
            </a:r>
            <a:r>
              <a:rPr dirty="0" sz="2800">
                <a:latin typeface="Times New Roman"/>
                <a:cs typeface="Times New Roman"/>
              </a:rPr>
              <a:t>a </a:t>
            </a:r>
            <a:r>
              <a:rPr dirty="0" sz="2800" spc="-10">
                <a:latin typeface="Times New Roman"/>
                <a:cs typeface="Times New Roman"/>
              </a:rPr>
              <a:t>continually </a:t>
            </a:r>
            <a:r>
              <a:rPr dirty="0" sz="2800">
                <a:latin typeface="Times New Roman"/>
                <a:cs typeface="Times New Roman"/>
              </a:rPr>
              <a:t>increasing </a:t>
            </a:r>
            <a:r>
              <a:rPr dirty="0" sz="2800" spc="10">
                <a:latin typeface="Times New Roman"/>
                <a:cs typeface="Times New Roman"/>
              </a:rPr>
              <a:t>uniaxial </a:t>
            </a:r>
            <a:r>
              <a:rPr dirty="0" sz="2800" spc="-10">
                <a:latin typeface="Times New Roman"/>
                <a:cs typeface="Times New Roman"/>
              </a:rPr>
              <a:t>load until </a:t>
            </a:r>
            <a:r>
              <a:rPr dirty="0" sz="2800" spc="-5">
                <a:latin typeface="Times New Roman"/>
                <a:cs typeface="Times New Roman"/>
              </a:rPr>
              <a:t>such time </a:t>
            </a:r>
            <a:r>
              <a:rPr dirty="0" sz="2800" spc="10">
                <a:latin typeface="Times New Roman"/>
                <a:cs typeface="Times New Roman"/>
              </a:rPr>
              <a:t>as </a:t>
            </a:r>
            <a:r>
              <a:rPr dirty="0" sz="2800" spc="-5">
                <a:latin typeface="Times New Roman"/>
                <a:cs typeface="Times New Roman"/>
              </a:rPr>
              <a:t>failure </a:t>
            </a:r>
            <a:r>
              <a:rPr dirty="0" sz="2800">
                <a:latin typeface="Times New Roman"/>
                <a:cs typeface="Times New Roman"/>
              </a:rPr>
              <a:t>occurs. </a:t>
            </a:r>
            <a:r>
              <a:rPr dirty="0" sz="2800" spc="-55">
                <a:latin typeface="Times New Roman"/>
                <a:cs typeface="Times New Roman"/>
              </a:rPr>
              <a:t>Test </a:t>
            </a:r>
            <a:r>
              <a:rPr dirty="0" sz="2800" spc="10">
                <a:latin typeface="Times New Roman"/>
                <a:cs typeface="Times New Roman"/>
              </a:rPr>
              <a:t>pieces </a:t>
            </a:r>
            <a:r>
              <a:rPr dirty="0" sz="2800" spc="5">
                <a:latin typeface="Times New Roman"/>
                <a:cs typeface="Times New Roman"/>
              </a:rPr>
              <a:t>are </a:t>
            </a:r>
            <a:r>
              <a:rPr dirty="0" sz="2800" spc="-5">
                <a:latin typeface="Times New Roman"/>
                <a:cs typeface="Times New Roman"/>
              </a:rPr>
              <a:t>standardized </a:t>
            </a:r>
            <a:r>
              <a:rPr dirty="0" sz="2800" spc="-30">
                <a:latin typeface="Times New Roman"/>
                <a:cs typeface="Times New Roman"/>
              </a:rPr>
              <a:t>in </a:t>
            </a:r>
            <a:r>
              <a:rPr dirty="0" sz="2800">
                <a:latin typeface="Times New Roman"/>
                <a:cs typeface="Times New Roman"/>
              </a:rPr>
              <a:t>order </a:t>
            </a:r>
            <a:r>
              <a:rPr dirty="0" sz="2800" spc="10">
                <a:latin typeface="Times New Roman"/>
                <a:cs typeface="Times New Roman"/>
              </a:rPr>
              <a:t>that  </a:t>
            </a:r>
            <a:r>
              <a:rPr dirty="0" sz="2800" spc="-5">
                <a:latin typeface="Times New Roman"/>
                <a:cs typeface="Times New Roman"/>
              </a:rPr>
              <a:t>results </a:t>
            </a:r>
            <a:r>
              <a:rPr dirty="0" sz="2800" spc="5">
                <a:latin typeface="Times New Roman"/>
                <a:cs typeface="Times New Roman"/>
              </a:rPr>
              <a:t>are </a:t>
            </a:r>
            <a:r>
              <a:rPr dirty="0" sz="2800" spc="-10">
                <a:latin typeface="Times New Roman"/>
                <a:cs typeface="Times New Roman"/>
              </a:rPr>
              <a:t>reproducible </a:t>
            </a:r>
            <a:r>
              <a:rPr dirty="0" sz="2800" spc="5">
                <a:latin typeface="Times New Roman"/>
                <a:cs typeface="Times New Roman"/>
              </a:rPr>
              <a:t>and </a:t>
            </a:r>
            <a:r>
              <a:rPr dirty="0" sz="2800" spc="-5">
                <a:latin typeface="Times New Roman"/>
                <a:cs typeface="Times New Roman"/>
              </a:rPr>
              <a:t>comparable </a:t>
            </a:r>
            <a:r>
              <a:rPr dirty="0" sz="2800" spc="10">
                <a:latin typeface="Times New Roman"/>
                <a:cs typeface="Times New Roman"/>
              </a:rPr>
              <a:t>as</a:t>
            </a:r>
            <a:r>
              <a:rPr dirty="0" sz="2800" spc="55">
                <a:latin typeface="Times New Roman"/>
                <a:cs typeface="Times New Roman"/>
              </a:rPr>
              <a:t> </a:t>
            </a:r>
            <a:r>
              <a:rPr dirty="0" sz="2800" spc="-10">
                <a:latin typeface="Times New Roman"/>
                <a:cs typeface="Times New Roman"/>
              </a:rPr>
              <a:t>shown.</a:t>
            </a:r>
            <a:endParaRPr sz="2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95" name="object 5"/>
          <p:cNvSpPr/>
          <p:nvPr/>
        </p:nvSpPr>
        <p:spPr>
          <a:xfrm rot="15844">
            <a:off x="343665" y="622393"/>
            <a:ext cx="11326667" cy="6089135"/>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37" name=""/>
        <p:cNvGrpSpPr/>
        <p:nvPr/>
      </p:nvGrpSpPr>
      <p:grpSpPr>
        <a:xfrm>
          <a:off x="0" y="0"/>
          <a:ext cx="0" cy="0"/>
          <a:chOff x="0" y="0"/>
          <a:chExt cx="0" cy="0"/>
        </a:xfrm>
      </p:grpSpPr>
      <p:sp>
        <p:nvSpPr>
          <p:cNvPr id="1048596" name="object 2"/>
          <p:cNvSpPr txBox="1">
            <a:spLocks noGrp="1"/>
          </p:cNvSpPr>
          <p:nvPr>
            <p:ph type="title"/>
          </p:nvPr>
        </p:nvSpPr>
        <p:spPr>
          <a:xfrm>
            <a:off x="545782" y="425132"/>
            <a:ext cx="5202555" cy="850900"/>
          </a:xfrm>
          <a:prstGeom prst="rect"/>
        </p:spPr>
        <p:txBody>
          <a:bodyPr bIns="0" lIns="0" rIns="0" rtlCol="0" tIns="12700" vert="horz" wrap="square">
            <a:spAutoFit/>
          </a:bodyPr>
          <a:p>
            <a:pPr marL="12700">
              <a:lnSpc>
                <a:spcPct val="100000"/>
              </a:lnSpc>
              <a:spcBef>
                <a:spcPts val="100"/>
              </a:spcBef>
            </a:pPr>
            <a:r>
              <a:rPr b="0" dirty="0" sz="2800" spc="10">
                <a:latin typeface="Carlito"/>
                <a:cs typeface="Carlito"/>
              </a:rPr>
              <a:t>The</a:t>
            </a:r>
            <a:r>
              <a:rPr b="0" dirty="0" sz="2800" spc="-30">
                <a:latin typeface="Carlito"/>
                <a:cs typeface="Carlito"/>
              </a:rPr>
              <a:t> </a:t>
            </a:r>
            <a:r>
              <a:rPr b="0" dirty="0" sz="2800" spc="5">
                <a:latin typeface="Carlito"/>
                <a:cs typeface="Carlito"/>
              </a:rPr>
              <a:t>image</a:t>
            </a:r>
            <a:r>
              <a:rPr b="0" dirty="0" sz="2800" spc="-25">
                <a:latin typeface="Carlito"/>
                <a:cs typeface="Carlito"/>
              </a:rPr>
              <a:t> </a:t>
            </a:r>
            <a:r>
              <a:rPr b="0" dirty="0" sz="2800" spc="10">
                <a:latin typeface="Carlito"/>
                <a:cs typeface="Carlito"/>
              </a:rPr>
              <a:t>of</a:t>
            </a:r>
            <a:r>
              <a:rPr b="0" dirty="0" sz="2800" spc="-60">
                <a:latin typeface="Carlito"/>
                <a:cs typeface="Carlito"/>
              </a:rPr>
              <a:t> </a:t>
            </a:r>
            <a:r>
              <a:rPr b="0" dirty="0" sz="2800" spc="5">
                <a:latin typeface="Carlito"/>
                <a:cs typeface="Carlito"/>
              </a:rPr>
              <a:t>the</a:t>
            </a:r>
            <a:r>
              <a:rPr b="0" dirty="0" sz="2800" spc="-25">
                <a:latin typeface="Carlito"/>
                <a:cs typeface="Carlito"/>
              </a:rPr>
              <a:t> </a:t>
            </a:r>
            <a:r>
              <a:rPr b="0" dirty="0" sz="2800" spc="5">
                <a:latin typeface="Carlito"/>
                <a:cs typeface="Carlito"/>
              </a:rPr>
              <a:t>Lap</a:t>
            </a:r>
            <a:r>
              <a:rPr b="0" dirty="0" sz="2800" spc="-10">
                <a:latin typeface="Carlito"/>
                <a:cs typeface="Carlito"/>
              </a:rPr>
              <a:t> </a:t>
            </a:r>
            <a:r>
              <a:rPr b="0" dirty="0" sz="2800" spc="10">
                <a:latin typeface="Carlito"/>
                <a:cs typeface="Carlito"/>
              </a:rPr>
              <a:t>joint’s</a:t>
            </a:r>
            <a:r>
              <a:rPr b="0" dirty="0" sz="2800" spc="-135">
                <a:latin typeface="Carlito"/>
                <a:cs typeface="Carlito"/>
              </a:rPr>
              <a:t> </a:t>
            </a:r>
            <a:r>
              <a:rPr b="0" dirty="0" sz="2800" spc="-10">
                <a:latin typeface="Carlito"/>
                <a:cs typeface="Carlito"/>
              </a:rPr>
              <a:t>test</a:t>
            </a:r>
            <a:r>
              <a:rPr b="0" dirty="0" sz="2800" spc="-40">
                <a:latin typeface="Carlito"/>
                <a:cs typeface="Carlito"/>
              </a:rPr>
              <a:t> </a:t>
            </a:r>
            <a:r>
              <a:rPr b="0" dirty="0" sz="2800" spc="10">
                <a:latin typeface="Carlito"/>
                <a:cs typeface="Carlito"/>
              </a:rPr>
              <a:t>piece</a:t>
            </a:r>
            <a:r>
              <a:rPr b="0" dirty="0" sz="2800" spc="-25">
                <a:latin typeface="Carlito"/>
                <a:cs typeface="Carlito"/>
              </a:rPr>
              <a:t> </a:t>
            </a:r>
            <a:r>
              <a:rPr b="0" dirty="0" sz="2800" spc="15">
                <a:latin typeface="Carlito"/>
                <a:cs typeface="Carlito"/>
              </a:rPr>
              <a:t>is</a:t>
            </a:r>
            <a:r>
              <a:rPr b="0" dirty="0" sz="2800" spc="-65">
                <a:latin typeface="Carlito"/>
                <a:cs typeface="Carlito"/>
              </a:rPr>
              <a:t> </a:t>
            </a:r>
            <a:r>
              <a:rPr b="0" dirty="0" sz="2800">
                <a:latin typeface="Carlito"/>
                <a:cs typeface="Carlito"/>
              </a:rPr>
              <a:t>given </a:t>
            </a:r>
            <a:r>
              <a:rPr b="0" dirty="0" sz="2800" spc="15">
                <a:latin typeface="Carlito"/>
                <a:cs typeface="Carlito"/>
              </a:rPr>
              <a:t>as</a:t>
            </a:r>
            <a:r>
              <a:rPr b="0" dirty="0" sz="2800" spc="-65">
                <a:latin typeface="Carlito"/>
                <a:cs typeface="Carlito"/>
              </a:rPr>
              <a:t> </a:t>
            </a:r>
            <a:r>
              <a:rPr b="0" dirty="0" sz="2800" spc="-25">
                <a:latin typeface="Carlito"/>
                <a:cs typeface="Carlito"/>
              </a:rPr>
              <a:t>follow,</a:t>
            </a:r>
            <a:endParaRPr b="0" dirty="0" sz="2800" spc="-25">
              <a:latin typeface="Carlito"/>
              <a:cs typeface="Carlito"/>
            </a:endParaRPr>
          </a:p>
        </p:txBody>
      </p:sp>
      <p:sp>
        <p:nvSpPr>
          <p:cNvPr id="1048597" name="object 3"/>
          <p:cNvSpPr/>
          <p:nvPr/>
        </p:nvSpPr>
        <p:spPr>
          <a:xfrm>
            <a:off x="1987804" y="1889569"/>
            <a:ext cx="6705600" cy="2371725"/>
          </a:xfrm>
          <a:prstGeom prst="rect"/>
          <a:blipFill>
            <a:blip xmlns:r="http://schemas.openxmlformats.org/officeDocument/2006/relationships" r:embed="rId1" cstate="print"/>
            <a:stretch>
              <a:fillRect/>
            </a:stretch>
          </a:blipFill>
        </p:spPr>
        <p:txBody>
          <a:bodyPr bIns="0" lIns="0" rIns="0" rtlCol="0" tIns="0" wrap="square"/>
          <a:p/>
        </p:txBody>
      </p:sp>
      <p:sp>
        <p:nvSpPr>
          <p:cNvPr id="1048598" name="object 4"/>
          <p:cNvSpPr txBox="1"/>
          <p:nvPr/>
        </p:nvSpPr>
        <p:spPr>
          <a:xfrm>
            <a:off x="609600" y="4608131"/>
            <a:ext cx="10759440" cy="1117600"/>
          </a:xfrm>
          <a:prstGeom prst="rect"/>
        </p:spPr>
        <p:txBody>
          <a:bodyPr bIns="0" lIns="0" rIns="0" rtlCol="0" tIns="12700" vert="horz" wrap="square">
            <a:spAutoFit/>
          </a:bodyPr>
          <a:p>
            <a:pPr marL="12700">
              <a:lnSpc>
                <a:spcPts val="2870"/>
              </a:lnSpc>
              <a:spcBef>
                <a:spcPts val="100"/>
              </a:spcBef>
            </a:pPr>
            <a:r>
              <a:rPr dirty="0" sz="2400" spc="10">
                <a:latin typeface="Carlito"/>
                <a:cs typeface="Carlito"/>
              </a:rPr>
              <a:t>The</a:t>
            </a:r>
            <a:r>
              <a:rPr dirty="0" sz="2400" spc="-10">
                <a:latin typeface="Carlito"/>
                <a:cs typeface="Carlito"/>
              </a:rPr>
              <a:t> </a:t>
            </a:r>
            <a:r>
              <a:rPr dirty="0" sz="2400">
                <a:latin typeface="Carlito"/>
                <a:cs typeface="Carlito"/>
              </a:rPr>
              <a:t>Fixture</a:t>
            </a:r>
            <a:r>
              <a:rPr dirty="0" sz="2400" spc="-85">
                <a:latin typeface="Carlito"/>
                <a:cs typeface="Carlito"/>
              </a:rPr>
              <a:t> </a:t>
            </a:r>
            <a:r>
              <a:rPr dirty="0" sz="2400">
                <a:latin typeface="Carlito"/>
                <a:cs typeface="Carlito"/>
              </a:rPr>
              <a:t>we</a:t>
            </a:r>
            <a:r>
              <a:rPr dirty="0" sz="2400" spc="-10">
                <a:latin typeface="Carlito"/>
                <a:cs typeface="Carlito"/>
              </a:rPr>
              <a:t> had</a:t>
            </a:r>
            <a:r>
              <a:rPr dirty="0" sz="2400" spc="-5">
                <a:latin typeface="Carlito"/>
                <a:cs typeface="Carlito"/>
              </a:rPr>
              <a:t> </a:t>
            </a:r>
            <a:r>
              <a:rPr dirty="0" sz="2400" spc="-10">
                <a:latin typeface="Carlito"/>
                <a:cs typeface="Carlito"/>
              </a:rPr>
              <a:t>fabricated</a:t>
            </a:r>
            <a:r>
              <a:rPr dirty="0" sz="2400" spc="-75">
                <a:latin typeface="Carlito"/>
                <a:cs typeface="Carlito"/>
              </a:rPr>
              <a:t> </a:t>
            </a:r>
            <a:r>
              <a:rPr dirty="0" sz="2400" spc="-15">
                <a:latin typeface="Carlito"/>
                <a:cs typeface="Carlito"/>
              </a:rPr>
              <a:t>is</a:t>
            </a:r>
            <a:r>
              <a:rPr dirty="0" sz="2400" spc="20">
                <a:latin typeface="Carlito"/>
                <a:cs typeface="Carlito"/>
              </a:rPr>
              <a:t> </a:t>
            </a:r>
            <a:r>
              <a:rPr dirty="0" sz="2400" spc="10">
                <a:latin typeface="Carlito"/>
                <a:cs typeface="Carlito"/>
              </a:rPr>
              <a:t>used</a:t>
            </a:r>
            <a:r>
              <a:rPr dirty="0" sz="2400">
                <a:latin typeface="Carlito"/>
                <a:cs typeface="Carlito"/>
              </a:rPr>
              <a:t> </a:t>
            </a:r>
            <a:r>
              <a:rPr dirty="0" sz="2400" spc="5">
                <a:latin typeface="Carlito"/>
                <a:cs typeface="Carlito"/>
              </a:rPr>
              <a:t>to</a:t>
            </a:r>
            <a:r>
              <a:rPr dirty="0" sz="2400" spc="-85">
                <a:latin typeface="Carlito"/>
                <a:cs typeface="Carlito"/>
              </a:rPr>
              <a:t> </a:t>
            </a:r>
            <a:r>
              <a:rPr dirty="0" sz="2400">
                <a:latin typeface="Carlito"/>
                <a:cs typeface="Carlito"/>
              </a:rPr>
              <a:t>determine</a:t>
            </a:r>
            <a:r>
              <a:rPr dirty="0" sz="2400" spc="-85">
                <a:latin typeface="Carlito"/>
                <a:cs typeface="Carlito"/>
              </a:rPr>
              <a:t> </a:t>
            </a:r>
            <a:r>
              <a:rPr dirty="0" sz="2400" spc="5">
                <a:latin typeface="Carlito"/>
                <a:cs typeface="Carlito"/>
              </a:rPr>
              <a:t>the</a:t>
            </a:r>
            <a:r>
              <a:rPr dirty="0" sz="2400" spc="-10">
                <a:latin typeface="Carlito"/>
                <a:cs typeface="Carlito"/>
              </a:rPr>
              <a:t> </a:t>
            </a:r>
            <a:r>
              <a:rPr dirty="0" sz="2400">
                <a:latin typeface="Carlito"/>
                <a:cs typeface="Carlito"/>
              </a:rPr>
              <a:t>tensile</a:t>
            </a:r>
            <a:r>
              <a:rPr dirty="0" sz="2400" spc="-85">
                <a:latin typeface="Carlito"/>
                <a:cs typeface="Carlito"/>
              </a:rPr>
              <a:t> </a:t>
            </a:r>
            <a:r>
              <a:rPr dirty="0" sz="2400" spc="5">
                <a:latin typeface="Carlito"/>
                <a:cs typeface="Carlito"/>
              </a:rPr>
              <a:t>strength</a:t>
            </a:r>
            <a:r>
              <a:rPr dirty="0" sz="2400" spc="-155">
                <a:latin typeface="Carlito"/>
                <a:cs typeface="Carlito"/>
              </a:rPr>
              <a:t> </a:t>
            </a:r>
            <a:r>
              <a:rPr dirty="0" sz="2400">
                <a:latin typeface="Carlito"/>
                <a:cs typeface="Carlito"/>
              </a:rPr>
              <a:t>of </a:t>
            </a:r>
            <a:r>
              <a:rPr dirty="0" sz="2400" spc="5">
                <a:latin typeface="Carlito"/>
                <a:cs typeface="Carlito"/>
              </a:rPr>
              <a:t>the</a:t>
            </a:r>
            <a:r>
              <a:rPr dirty="0" sz="2400" spc="-85">
                <a:latin typeface="Carlito"/>
                <a:cs typeface="Carlito"/>
              </a:rPr>
              <a:t> </a:t>
            </a:r>
            <a:r>
              <a:rPr dirty="0" sz="2400" spc="5">
                <a:latin typeface="Carlito"/>
                <a:cs typeface="Carlito"/>
              </a:rPr>
              <a:t>model</a:t>
            </a:r>
            <a:r>
              <a:rPr dirty="0" sz="2400" spc="-35">
                <a:latin typeface="Carlito"/>
                <a:cs typeface="Carlito"/>
              </a:rPr>
              <a:t> </a:t>
            </a:r>
            <a:r>
              <a:rPr dirty="0" sz="2400">
                <a:latin typeface="Carlito"/>
                <a:cs typeface="Carlito"/>
              </a:rPr>
              <a:t>of</a:t>
            </a:r>
            <a:endParaRPr sz="2400">
              <a:latin typeface="Carlito"/>
              <a:cs typeface="Carlito"/>
            </a:endParaRPr>
          </a:p>
          <a:p>
            <a:pPr marL="12700">
              <a:lnSpc>
                <a:spcPts val="2870"/>
              </a:lnSpc>
            </a:pPr>
            <a:r>
              <a:rPr dirty="0" sz="2400" spc="5">
                <a:latin typeface="Carlito"/>
                <a:cs typeface="Carlito"/>
              </a:rPr>
              <a:t>the </a:t>
            </a:r>
            <a:r>
              <a:rPr dirty="0" sz="2400" spc="-10">
                <a:latin typeface="Carlito"/>
                <a:cs typeface="Carlito"/>
              </a:rPr>
              <a:t>above </a:t>
            </a:r>
            <a:r>
              <a:rPr dirty="0" sz="2400" spc="-20">
                <a:latin typeface="Carlito"/>
                <a:cs typeface="Carlito"/>
              </a:rPr>
              <a:t>lap </a:t>
            </a:r>
            <a:r>
              <a:rPr dirty="0" sz="2400" spc="-10">
                <a:latin typeface="Carlito"/>
                <a:cs typeface="Carlito"/>
              </a:rPr>
              <a:t>joint’s </a:t>
            </a:r>
            <a:r>
              <a:rPr dirty="0" sz="2400" spc="10">
                <a:latin typeface="Carlito"/>
                <a:cs typeface="Carlito"/>
              </a:rPr>
              <a:t>test </a:t>
            </a:r>
            <a:r>
              <a:rPr dirty="0" sz="2400">
                <a:latin typeface="Carlito"/>
                <a:cs typeface="Carlito"/>
              </a:rPr>
              <a:t>piece </a:t>
            </a:r>
            <a:r>
              <a:rPr dirty="0" sz="2400" spc="5">
                <a:latin typeface="Carlito"/>
                <a:cs typeface="Carlito"/>
              </a:rPr>
              <a:t>by using </a:t>
            </a:r>
            <a:r>
              <a:rPr dirty="0" sz="2400" spc="-15">
                <a:latin typeface="Carlito"/>
                <a:cs typeface="Carlito"/>
              </a:rPr>
              <a:t>Universal </a:t>
            </a:r>
            <a:r>
              <a:rPr dirty="0" sz="2400" spc="-25">
                <a:latin typeface="Carlito"/>
                <a:cs typeface="Carlito"/>
              </a:rPr>
              <a:t>Testing </a:t>
            </a:r>
            <a:r>
              <a:rPr dirty="0" sz="2400" spc="-5">
                <a:latin typeface="Carlito"/>
                <a:cs typeface="Carlito"/>
              </a:rPr>
              <a:t>Machine</a:t>
            </a:r>
            <a:r>
              <a:rPr dirty="0" sz="2400" spc="-300">
                <a:latin typeface="Carlito"/>
                <a:cs typeface="Carlito"/>
              </a:rPr>
              <a:t> </a:t>
            </a:r>
            <a:r>
              <a:rPr dirty="0" sz="2400" spc="10">
                <a:latin typeface="Carlito"/>
                <a:cs typeface="Carlito"/>
              </a:rPr>
              <a:t>(UTM).</a:t>
            </a:r>
            <a:endParaRPr sz="2400">
              <a:latin typeface="Carlito"/>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pic>
        <p:nvPicPr>
          <p:cNvPr id="2097153" name=""/>
          <p:cNvPicPr>
            <a:picLocks/>
          </p:cNvPicPr>
          <p:nvPr/>
        </p:nvPicPr>
        <p:blipFill>
          <a:blip xmlns:r="http://schemas.openxmlformats.org/officeDocument/2006/relationships" r:embed="rId1"/>
          <a:srcRect l="0" t="0" r="-1811" b="46180"/>
          <a:stretch>
            <a:fillRect/>
          </a:stretch>
        </p:blipFill>
        <p:spPr>
          <a:xfrm rot="0">
            <a:off x="7538658" y="2153089"/>
            <a:ext cx="2924268" cy="3581272"/>
          </a:xfrm>
          <a:prstGeom prst="rect"/>
        </p:spPr>
      </p:pic>
      <p:pic>
        <p:nvPicPr>
          <p:cNvPr id="2097154" name=""/>
          <p:cNvPicPr>
            <a:picLocks/>
          </p:cNvPicPr>
          <p:nvPr/>
        </p:nvPicPr>
        <p:blipFill>
          <a:blip xmlns:r="http://schemas.openxmlformats.org/officeDocument/2006/relationships" r:embed="rId2"/>
          <a:stretch>
            <a:fillRect/>
          </a:stretch>
        </p:blipFill>
        <p:spPr>
          <a:xfrm>
            <a:off x="1583993" y="2008541"/>
            <a:ext cx="4170779" cy="3634311"/>
          </a:xfrm>
          <a:prstGeom prst="rect"/>
        </p:spPr>
      </p:pic>
      <p:sp>
        <p:nvSpPr>
          <p:cNvPr id="1048599" name=""/>
          <p:cNvSpPr txBox="1"/>
          <p:nvPr/>
        </p:nvSpPr>
        <p:spPr>
          <a:xfrm>
            <a:off x="4404996" y="943054"/>
            <a:ext cx="4000000" cy="688339"/>
          </a:xfrm>
          <a:prstGeom prst="rect"/>
        </p:spPr>
        <p:txBody>
          <a:bodyPr rtlCol="0" wrap="square">
            <a:spAutoFit/>
          </a:bodyPr>
          <a:p>
            <a:r>
              <a:rPr b="1" sz="4000" lang="en-US">
                <a:solidFill>
                  <a:srgbClr val="000000"/>
                </a:solidFill>
              </a:rPr>
              <a:t>L</a:t>
            </a:r>
            <a:r>
              <a:rPr b="1" sz="4000" lang="en-US">
                <a:solidFill>
                  <a:srgbClr val="000000"/>
                </a:solidFill>
              </a:rPr>
              <a:t>A</a:t>
            </a:r>
            <a:r>
              <a:rPr b="1" sz="4000" lang="en-US">
                <a:solidFill>
                  <a:srgbClr val="000000"/>
                </a:solidFill>
              </a:rPr>
              <a:t>P</a:t>
            </a:r>
            <a:r>
              <a:rPr b="1" sz="4000" lang="en-US">
                <a:solidFill>
                  <a:srgbClr val="000000"/>
                </a:solidFill>
              </a:rPr>
              <a:t> </a:t>
            </a:r>
            <a:r>
              <a:rPr b="1" sz="4000" lang="en-US">
                <a:solidFill>
                  <a:srgbClr val="000000"/>
                </a:solidFill>
              </a:rPr>
              <a:t>J</a:t>
            </a:r>
            <a:r>
              <a:rPr b="1" sz="4000" lang="en-US">
                <a:solidFill>
                  <a:srgbClr val="000000"/>
                </a:solidFill>
              </a:rPr>
              <a:t>O</a:t>
            </a:r>
            <a:r>
              <a:rPr b="1" sz="4000" lang="en-US">
                <a:solidFill>
                  <a:srgbClr val="000000"/>
                </a:solidFill>
              </a:rPr>
              <a:t>I</a:t>
            </a:r>
            <a:r>
              <a:rPr b="1" sz="4000" lang="en-US">
                <a:solidFill>
                  <a:srgbClr val="000000"/>
                </a:solidFill>
              </a:rPr>
              <a:t>N</a:t>
            </a:r>
            <a:r>
              <a:rPr b="1" sz="4000" lang="en-US">
                <a:solidFill>
                  <a:srgbClr val="000000"/>
                </a:solidFill>
              </a:rPr>
              <a:t>T</a:t>
            </a:r>
            <a:endParaRPr sz="2800" lang="en-GB">
              <a:solidFill>
                <a:srgbClr val="000000"/>
              </a:solidFill>
            </a:endParaRPr>
          </a:p>
        </p:txBody>
      </p:sp>
      <p:sp>
        <p:nvSpPr>
          <p:cNvPr id="1048600" name=""/>
          <p:cNvSpPr txBox="1"/>
          <p:nvPr/>
        </p:nvSpPr>
        <p:spPr>
          <a:xfrm>
            <a:off x="2878283" y="6020000"/>
            <a:ext cx="4000000" cy="510540"/>
          </a:xfrm>
          <a:prstGeom prst="rect"/>
        </p:spPr>
        <p:txBody>
          <a:bodyPr rtlCol="0" wrap="square">
            <a:spAutoFit/>
          </a:bodyPr>
          <a:p>
            <a:r>
              <a:rPr sz="2800" lang="en-US">
                <a:solidFill>
                  <a:srgbClr val="000000"/>
                </a:solidFill>
              </a:rPr>
              <a:t>B</a:t>
            </a:r>
            <a:r>
              <a:rPr sz="2800" lang="en-US">
                <a:solidFill>
                  <a:srgbClr val="000000"/>
                </a:solidFill>
              </a:rPr>
              <a:t>e</a:t>
            </a:r>
            <a:r>
              <a:rPr sz="2800" lang="en-US">
                <a:solidFill>
                  <a:srgbClr val="000000"/>
                </a:solidFill>
              </a:rPr>
              <a:t>f</a:t>
            </a:r>
            <a:r>
              <a:rPr sz="2800" lang="en-US">
                <a:solidFill>
                  <a:srgbClr val="000000"/>
                </a:solidFill>
              </a:rPr>
              <a:t>ore</a:t>
            </a:r>
            <a:endParaRPr sz="2800" lang="en-GB">
              <a:solidFill>
                <a:srgbClr val="000000"/>
              </a:solidFill>
            </a:endParaRPr>
          </a:p>
        </p:txBody>
      </p:sp>
      <p:sp>
        <p:nvSpPr>
          <p:cNvPr id="1048601" name=""/>
          <p:cNvSpPr txBox="1"/>
          <p:nvPr/>
        </p:nvSpPr>
        <p:spPr>
          <a:xfrm>
            <a:off x="8192000" y="6020000"/>
            <a:ext cx="4000000" cy="510540"/>
          </a:xfrm>
          <a:prstGeom prst="rect"/>
        </p:spPr>
        <p:txBody>
          <a:bodyPr rtlCol="0" wrap="square">
            <a:spAutoFit/>
          </a:bodyPr>
          <a:p>
            <a:r>
              <a:rPr sz="2800" lang="en-US">
                <a:solidFill>
                  <a:srgbClr val="000000"/>
                </a:solidFill>
              </a:rPr>
              <a:t>A</a:t>
            </a:r>
            <a:r>
              <a:rPr sz="2800" lang="en-US">
                <a:solidFill>
                  <a:srgbClr val="000000"/>
                </a:solidFill>
              </a:rPr>
              <a:t>f</a:t>
            </a:r>
            <a:r>
              <a:rPr sz="2800" lang="en-US">
                <a:solidFill>
                  <a:srgbClr val="000000"/>
                </a:solidFill>
              </a:rPr>
              <a:t>ter</a:t>
            </a:r>
            <a:endParaRPr sz="2800" lang="en-GB">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31" name=""/>
        <p:cNvGrpSpPr/>
        <p:nvPr/>
      </p:nvGrpSpPr>
      <p:grpSpPr>
        <a:xfrm>
          <a:off x="0" y="0"/>
          <a:ext cx="0" cy="0"/>
          <a:chOff x="0" y="0"/>
          <a:chExt cx="0" cy="0"/>
        </a:xfrm>
      </p:grpSpPr>
      <p:sp>
        <p:nvSpPr>
          <p:cNvPr id="1048586" name="object 2"/>
          <p:cNvSpPr txBox="1">
            <a:spLocks noGrp="1"/>
          </p:cNvSpPr>
          <p:nvPr>
            <p:ph type="title"/>
          </p:nvPr>
        </p:nvSpPr>
        <p:spPr>
          <a:xfrm>
            <a:off x="535042" y="279334"/>
            <a:ext cx="2051050" cy="443231"/>
          </a:xfrm>
          <a:prstGeom prst="rect"/>
        </p:spPr>
        <p:txBody>
          <a:bodyPr bIns="0" lIns="0" rIns="0" rtlCol="0" tIns="11430" vert="horz" wrap="square">
            <a:spAutoFit/>
          </a:bodyPr>
          <a:p>
            <a:pPr marL="12065">
              <a:lnSpc>
                <a:spcPct val="100000"/>
              </a:lnSpc>
              <a:spcBef>
                <a:spcPts val="90"/>
              </a:spcBef>
            </a:pPr>
            <a:r>
              <a:rPr altLang="en-IN" b="1" dirty="0" sz="2950" lang="en-US" spc="10">
                <a:latin typeface="Times New Roman"/>
                <a:cs typeface="Times New Roman"/>
              </a:rPr>
              <a:t>ABSTRACT</a:t>
            </a:r>
            <a:r>
              <a:rPr altLang="en-IN" b="1" dirty="0" sz="2950" lang="en-US" spc="10">
                <a:latin typeface="Times New Roman"/>
                <a:cs typeface="Times New Roman"/>
              </a:rPr>
              <a:t>:</a:t>
            </a:r>
            <a:endParaRPr sz="2950">
              <a:latin typeface="Times New Roman"/>
              <a:cs typeface="Times New Roman"/>
            </a:endParaRPr>
          </a:p>
        </p:txBody>
      </p:sp>
      <p:sp>
        <p:nvSpPr>
          <p:cNvPr id="1048587" name=""/>
          <p:cNvSpPr txBox="1"/>
          <p:nvPr/>
        </p:nvSpPr>
        <p:spPr>
          <a:xfrm>
            <a:off x="493274" y="899160"/>
            <a:ext cx="11698726" cy="5958840"/>
          </a:xfrm>
          <a:prstGeom prst="rect"/>
        </p:spPr>
        <p:txBody>
          <a:bodyPr rtlCol="0" wrap="square">
            <a:spAutoFit/>
          </a:bodyPr>
          <a:p>
            <a:r>
              <a:rPr sz="2800" lang="en-GB">
                <a:solidFill>
                  <a:srgbClr val="000000"/>
                </a:solidFill>
              </a:rPr>
              <a:t>Cold Metal Transfer (CMT) is a modified metal inert gas welding 
process based on short – circuiting the transfer process, char</a:t>
            </a:r>
            <a:r>
              <a:rPr altLang="en-IN" sz="2800" lang="en-US">
                <a:solidFill>
                  <a:srgbClr val="000000"/>
                </a:solidFill>
              </a:rPr>
              <a:t>a</a:t>
            </a:r>
            <a:r>
              <a:rPr sz="2800" lang="en-GB">
                <a:solidFill>
                  <a:srgbClr val="000000"/>
                </a:solidFill>
              </a:rPr>
              <a:t>ct</a:t>
            </a:r>
            <a:r>
              <a:rPr altLang="en-IN" sz="2800" lang="en-US">
                <a:solidFill>
                  <a:srgbClr val="000000"/>
                </a:solidFill>
              </a:rPr>
              <a:t>e</a:t>
            </a:r>
            <a:r>
              <a:rPr sz="2800" lang="en-GB">
                <a:solidFill>
                  <a:srgbClr val="000000"/>
                </a:solidFill>
              </a:rPr>
              <a:t>rised by low heat input and no-spatter welding. The mechanical</a:t>
            </a:r>
            <a:r>
              <a:rPr altLang="en-IN" sz="2800" lang="en-US">
                <a:solidFill>
                  <a:srgbClr val="000000"/>
                </a:solidFill>
              </a:rPr>
              <a:t> </a:t>
            </a:r>
            <a:r>
              <a:rPr sz="2800" lang="en-GB">
                <a:solidFill>
                  <a:srgbClr val="000000"/>
                </a:solidFill>
              </a:rPr>
              <a:t>char</a:t>
            </a:r>
            <a:r>
              <a:rPr altLang="en-IN" sz="2800" lang="en-US">
                <a:solidFill>
                  <a:srgbClr val="000000"/>
                </a:solidFill>
              </a:rPr>
              <a:t>a</a:t>
            </a:r>
            <a:r>
              <a:rPr sz="2800" lang="en-GB">
                <a:solidFill>
                  <a:srgbClr val="000000"/>
                </a:solidFill>
              </a:rPr>
              <a:t>ct</a:t>
            </a:r>
            <a:r>
              <a:rPr altLang="en-IN" sz="2800" lang="en-US">
                <a:solidFill>
                  <a:srgbClr val="000000"/>
                </a:solidFill>
              </a:rPr>
              <a:t>e</a:t>
            </a:r>
            <a:r>
              <a:rPr sz="2800" lang="en-GB">
                <a:solidFill>
                  <a:srgbClr val="000000"/>
                </a:solidFill>
              </a:rPr>
              <a:t>risation have been studied by the tensile test using Universal Testing Machine 
(UTM). The process was used to join SS430 material in the form of Lap 
Joint. The results shows that no – spatter welding and low heat input 
during the welding process can be realized by Cold Metal Transfer, and 
a similar metal joint with good performance can be obtained by CMT process. In this proposed work we have fabricated the tensile test fixture for lap joint, which that the sample is coaxial in nature and the same is welded and bisected using wirecut edm and the tested using the above mentioned fixture and the results are observed and tabulated.
</a:t>
            </a:r>
            <a:endParaRPr sz="2800" lang="en-GB">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2" name=""/>
          <p:cNvSpPr txBox="1"/>
          <p:nvPr/>
        </p:nvSpPr>
        <p:spPr>
          <a:xfrm>
            <a:off x="979601" y="945087"/>
            <a:ext cx="9494716" cy="5539739"/>
          </a:xfrm>
          <a:prstGeom prst="rect"/>
        </p:spPr>
        <p:txBody>
          <a:bodyPr rtlCol="0" wrap="square">
            <a:spAutoFit/>
          </a:bodyPr>
          <a:p>
            <a:r>
              <a:rPr sz="2800" lang="en-GB">
                <a:solidFill>
                  <a:srgbClr val="000000"/>
                </a:solidFill>
              </a:rPr>
              <a:t>Wire electrical discharge machining (EDM) is a process of metal machining in which a tool discharges thousands of sparks to a metal workpiece. A non-conventional process, though hardly a new one, wire EDM works on parts resistant to conventional machining processes, but only if these parts are electrically conductive; usually, they are non-ferrous, and include steel, titanium, superalloys, brass, and many other metals. Instead of cutting the material, EDM melts or vaporizes it, producing comparatively small chips and providing a very accurate cut line. Industry-wide acceptance has led to a wide variety of EDM applications, as it is highly versatile, can cut hard metals, and utilizes a relatively compact amount of workspace.</a:t>
            </a:r>
            <a:endParaRPr sz="2800" lang="en-GB">
              <a:solidFill>
                <a:srgbClr val="000000"/>
              </a:solidFill>
            </a:endParaRPr>
          </a:p>
        </p:txBody>
      </p:sp>
      <p:sp>
        <p:nvSpPr>
          <p:cNvPr id="1048643" name=""/>
          <p:cNvSpPr txBox="1"/>
          <p:nvPr/>
        </p:nvSpPr>
        <p:spPr>
          <a:xfrm>
            <a:off x="632638" y="221742"/>
            <a:ext cx="7565180" cy="510540"/>
          </a:xfrm>
          <a:prstGeom prst="rect"/>
        </p:spPr>
        <p:txBody>
          <a:bodyPr rtlCol="0" wrap="square">
            <a:spAutoFit/>
          </a:bodyPr>
          <a:p>
            <a:r>
              <a:rPr altLang="en-IN" b="1" sz="2800" lang="en-US">
                <a:solidFill>
                  <a:srgbClr val="000000"/>
                </a:solidFill>
              </a:rPr>
              <a:t>W</a:t>
            </a:r>
            <a:r>
              <a:rPr altLang="en-IN" b="1" sz="2800" lang="en-US">
                <a:solidFill>
                  <a:srgbClr val="000000"/>
                </a:solidFill>
              </a:rPr>
              <a:t>I</a:t>
            </a:r>
            <a:r>
              <a:rPr altLang="en-IN" b="1" sz="2800" lang="en-US">
                <a:solidFill>
                  <a:srgbClr val="000000"/>
                </a:solidFill>
              </a:rPr>
              <a:t>R</a:t>
            </a:r>
            <a:r>
              <a:rPr altLang="en-IN" b="1" sz="2800" lang="en-US">
                <a:solidFill>
                  <a:srgbClr val="000000"/>
                </a:solidFill>
              </a:rPr>
              <a:t>E</a:t>
            </a:r>
            <a:r>
              <a:rPr altLang="en-IN" b="1" sz="2800" lang="en-US">
                <a:solidFill>
                  <a:srgbClr val="000000"/>
                </a:solidFill>
              </a:rPr>
              <a:t> </a:t>
            </a:r>
            <a:r>
              <a:rPr altLang="en-IN" b="1" sz="2800" lang="en-US">
                <a:solidFill>
                  <a:srgbClr val="000000"/>
                </a:solidFill>
              </a:rPr>
              <a:t>C</a:t>
            </a:r>
            <a:r>
              <a:rPr altLang="en-IN" b="1" sz="2800" lang="en-US">
                <a:solidFill>
                  <a:srgbClr val="000000"/>
                </a:solidFill>
              </a:rPr>
              <a:t>U</a:t>
            </a:r>
            <a:r>
              <a:rPr altLang="en-IN" b="1" sz="2800" lang="en-US">
                <a:solidFill>
                  <a:srgbClr val="000000"/>
                </a:solidFill>
              </a:rPr>
              <a:t>T</a:t>
            </a:r>
            <a:r>
              <a:rPr altLang="en-IN" b="1" sz="2800" lang="en-US">
                <a:solidFill>
                  <a:srgbClr val="000000"/>
                </a:solidFill>
              </a:rPr>
              <a:t> </a:t>
            </a:r>
            <a:r>
              <a:rPr altLang="en-IN" b="1" sz="2800" lang="en-US">
                <a:solidFill>
                  <a:srgbClr val="000000"/>
                </a:solidFill>
              </a:rPr>
              <a:t>E</a:t>
            </a:r>
            <a:r>
              <a:rPr altLang="en-IN" b="1" sz="2800" lang="en-US">
                <a:solidFill>
                  <a:srgbClr val="000000"/>
                </a:solidFill>
              </a:rPr>
              <a:t>L</a:t>
            </a:r>
            <a:r>
              <a:rPr altLang="en-IN" b="1" sz="2800" lang="en-US">
                <a:solidFill>
                  <a:srgbClr val="000000"/>
                </a:solidFill>
              </a:rPr>
              <a:t>E</a:t>
            </a:r>
            <a:r>
              <a:rPr altLang="en-IN" b="1" sz="2800" lang="en-US">
                <a:solidFill>
                  <a:srgbClr val="000000"/>
                </a:solidFill>
              </a:rPr>
              <a:t>C</a:t>
            </a:r>
            <a:r>
              <a:rPr altLang="en-IN" b="1" sz="2800" lang="en-US">
                <a:solidFill>
                  <a:srgbClr val="000000"/>
                </a:solidFill>
              </a:rPr>
              <a:t>T</a:t>
            </a:r>
            <a:r>
              <a:rPr altLang="en-IN" b="1" sz="2800" lang="en-US">
                <a:solidFill>
                  <a:srgbClr val="000000"/>
                </a:solidFill>
              </a:rPr>
              <a:t>R</a:t>
            </a:r>
            <a:r>
              <a:rPr altLang="en-IN" b="1" sz="2800" lang="en-US">
                <a:solidFill>
                  <a:srgbClr val="000000"/>
                </a:solidFill>
              </a:rPr>
              <a:t>I</a:t>
            </a:r>
            <a:r>
              <a:rPr altLang="en-IN" b="1" sz="2800" lang="en-US">
                <a:solidFill>
                  <a:srgbClr val="000000"/>
                </a:solidFill>
              </a:rPr>
              <a:t>C</a:t>
            </a:r>
            <a:r>
              <a:rPr altLang="en-IN" b="1" sz="2800" lang="en-US">
                <a:solidFill>
                  <a:srgbClr val="000000"/>
                </a:solidFill>
              </a:rPr>
              <a:t>A</a:t>
            </a:r>
            <a:r>
              <a:rPr altLang="en-IN" b="1" sz="2800" lang="en-US">
                <a:solidFill>
                  <a:srgbClr val="000000"/>
                </a:solidFill>
              </a:rPr>
              <a:t>L</a:t>
            </a:r>
            <a:r>
              <a:rPr altLang="en-IN" b="1" sz="2800" lang="en-US">
                <a:solidFill>
                  <a:srgbClr val="000000"/>
                </a:solidFill>
              </a:rPr>
              <a:t> </a:t>
            </a:r>
            <a:r>
              <a:rPr altLang="en-IN" b="1" sz="2800" lang="en-US">
                <a:solidFill>
                  <a:srgbClr val="000000"/>
                </a:solidFill>
              </a:rPr>
              <a:t>D</a:t>
            </a:r>
            <a:r>
              <a:rPr altLang="en-IN" b="1" sz="2800" lang="en-US">
                <a:solidFill>
                  <a:srgbClr val="000000"/>
                </a:solidFill>
              </a:rPr>
              <a:t>I</a:t>
            </a:r>
            <a:r>
              <a:rPr altLang="en-IN" b="1" sz="2800" lang="en-US">
                <a:solidFill>
                  <a:srgbClr val="000000"/>
                </a:solidFill>
              </a:rPr>
              <a:t>S</a:t>
            </a:r>
            <a:r>
              <a:rPr altLang="en-IN" b="1" sz="2800" lang="en-US">
                <a:solidFill>
                  <a:srgbClr val="000000"/>
                </a:solidFill>
              </a:rPr>
              <a:t>C</a:t>
            </a:r>
            <a:r>
              <a:rPr altLang="en-IN" b="1" sz="2800" lang="en-US">
                <a:solidFill>
                  <a:srgbClr val="000000"/>
                </a:solidFill>
              </a:rPr>
              <a:t>H</a:t>
            </a:r>
            <a:r>
              <a:rPr altLang="en-IN" b="1" sz="2800" lang="en-US">
                <a:solidFill>
                  <a:srgbClr val="000000"/>
                </a:solidFill>
              </a:rPr>
              <a:t>ARGE</a:t>
            </a:r>
            <a:r>
              <a:rPr altLang="en-IN" b="1" sz="2800" lang="en-US">
                <a:solidFill>
                  <a:srgbClr val="000000"/>
                </a:solidFill>
              </a:rPr>
              <a:t> </a:t>
            </a:r>
            <a:r>
              <a:rPr altLang="en-IN" b="1" sz="2800" lang="en-US">
                <a:solidFill>
                  <a:srgbClr val="000000"/>
                </a:solidFill>
              </a:rPr>
              <a:t>M</a:t>
            </a:r>
            <a:r>
              <a:rPr altLang="en-IN" b="1" sz="2800" lang="en-US">
                <a:solidFill>
                  <a:srgbClr val="000000"/>
                </a:solidFill>
              </a:rPr>
              <a:t>A</a:t>
            </a:r>
            <a:r>
              <a:rPr altLang="en-IN" b="1" sz="2800" lang="en-US">
                <a:solidFill>
                  <a:srgbClr val="000000"/>
                </a:solidFill>
              </a:rPr>
              <a:t>C</a:t>
            </a:r>
            <a:r>
              <a:rPr altLang="en-IN" b="1" sz="2800" lang="en-US">
                <a:solidFill>
                  <a:srgbClr val="000000"/>
                </a:solidFill>
              </a:rPr>
              <a:t>H</a:t>
            </a:r>
            <a:r>
              <a:rPr altLang="en-IN" b="1" sz="2800" lang="en-US">
                <a:solidFill>
                  <a:srgbClr val="000000"/>
                </a:solidFill>
              </a:rPr>
              <a:t>INE</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pic>
        <p:nvPicPr>
          <p:cNvPr id="2097167" name=""/>
          <p:cNvPicPr>
            <a:picLocks/>
          </p:cNvPicPr>
          <p:nvPr/>
        </p:nvPicPr>
        <p:blipFill>
          <a:blip xmlns:r="http://schemas.openxmlformats.org/officeDocument/2006/relationships" r:embed="rId1"/>
          <a:stretch>
            <a:fillRect/>
          </a:stretch>
        </p:blipFill>
        <p:spPr>
          <a:xfrm rot="0">
            <a:off x="380315" y="1749905"/>
            <a:ext cx="4230810" cy="4295632"/>
          </a:xfrm>
          <a:prstGeom prst="rect"/>
        </p:spPr>
      </p:pic>
      <p:pic>
        <p:nvPicPr>
          <p:cNvPr id="2097168" name=""/>
          <p:cNvPicPr>
            <a:picLocks/>
          </p:cNvPicPr>
          <p:nvPr/>
        </p:nvPicPr>
        <p:blipFill>
          <a:blip xmlns:r="http://schemas.openxmlformats.org/officeDocument/2006/relationships" r:embed="rId2"/>
          <a:stretch>
            <a:fillRect/>
          </a:stretch>
        </p:blipFill>
        <p:spPr>
          <a:xfrm rot="0">
            <a:off x="5253440" y="1845658"/>
            <a:ext cx="6534217" cy="4305168"/>
          </a:xfrm>
          <a:prstGeom prst="rect"/>
        </p:spPr>
      </p:pic>
      <p:sp>
        <p:nvSpPr>
          <p:cNvPr id="1048644" name=""/>
          <p:cNvSpPr txBox="1"/>
          <p:nvPr/>
        </p:nvSpPr>
        <p:spPr>
          <a:xfrm>
            <a:off x="1253439" y="792132"/>
            <a:ext cx="4000000" cy="510540"/>
          </a:xfrm>
          <a:prstGeom prst="rect"/>
        </p:spPr>
        <p:txBody>
          <a:bodyPr rtlCol="0" wrap="square">
            <a:spAutoFit/>
          </a:bodyPr>
          <a:p>
            <a:r>
              <a:rPr altLang="en-IN" b="1" sz="2800" lang="en-US">
                <a:solidFill>
                  <a:srgbClr val="000000"/>
                </a:solidFill>
              </a:rPr>
              <a:t>E</a:t>
            </a:r>
            <a:r>
              <a:rPr altLang="en-IN" b="1" sz="2800" lang="en-US">
                <a:solidFill>
                  <a:srgbClr val="000000"/>
                </a:solidFill>
              </a:rPr>
              <a:t>D</a:t>
            </a:r>
            <a:r>
              <a:rPr altLang="en-IN" b="1" sz="2800" lang="en-US">
                <a:solidFill>
                  <a:srgbClr val="000000"/>
                </a:solidFill>
              </a:rPr>
              <a:t>M</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M</a:t>
            </a:r>
            <a:r>
              <a:rPr altLang="en-IN" b="1" sz="2800" lang="en-US">
                <a:solidFill>
                  <a:srgbClr val="000000"/>
                </a:solidFill>
              </a:rPr>
              <a:t>A</a:t>
            </a:r>
            <a:r>
              <a:rPr altLang="en-IN" b="1" sz="2800" lang="en-US">
                <a:solidFill>
                  <a:srgbClr val="000000"/>
                </a:solidFill>
              </a:rPr>
              <a:t>C</a:t>
            </a:r>
            <a:r>
              <a:rPr altLang="en-IN" b="1" sz="2800" lang="en-US">
                <a:solidFill>
                  <a:srgbClr val="000000"/>
                </a:solidFill>
              </a:rPr>
              <a:t>H</a:t>
            </a:r>
            <a:r>
              <a:rPr altLang="en-IN" b="1" sz="2800" lang="en-US">
                <a:solidFill>
                  <a:srgbClr val="000000"/>
                </a:solidFill>
              </a:rPr>
              <a:t>INE</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2" name=""/>
          <p:cNvSpPr txBox="1"/>
          <p:nvPr/>
        </p:nvSpPr>
        <p:spPr>
          <a:xfrm>
            <a:off x="440725" y="491499"/>
            <a:ext cx="4000000" cy="510540"/>
          </a:xfrm>
          <a:prstGeom prst="rect"/>
        </p:spPr>
        <p:txBody>
          <a:bodyPr rtlCol="0" wrap="square">
            <a:spAutoFit/>
          </a:bodyPr>
          <a:p>
            <a:r>
              <a:rPr altLang="en-IN" b="1" sz="2800" lang="en-US">
                <a:solidFill>
                  <a:srgbClr val="000000"/>
                </a:solidFill>
              </a:rPr>
              <a:t>T</a:t>
            </a:r>
            <a:r>
              <a:rPr altLang="en-IN" b="1" sz="2800" lang="en-US">
                <a:solidFill>
                  <a:srgbClr val="000000"/>
                </a:solidFill>
              </a:rPr>
              <a:t>E</a:t>
            </a:r>
            <a:r>
              <a:rPr altLang="en-IN" b="1" sz="2800" lang="en-US">
                <a:solidFill>
                  <a:srgbClr val="000000"/>
                </a:solidFill>
              </a:rPr>
              <a:t>S</a:t>
            </a:r>
            <a:r>
              <a:rPr altLang="en-IN" b="1" sz="2800" lang="en-US">
                <a:solidFill>
                  <a:srgbClr val="000000"/>
                </a:solidFill>
              </a:rPr>
              <a:t>T</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SPECIMEN</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pic>
        <p:nvPicPr>
          <p:cNvPr id="2097155" name=""/>
          <p:cNvPicPr>
            <a:picLocks/>
          </p:cNvPicPr>
          <p:nvPr/>
        </p:nvPicPr>
        <p:blipFill>
          <a:blip xmlns:r="http://schemas.openxmlformats.org/officeDocument/2006/relationships" r:embed="rId1"/>
          <a:stretch>
            <a:fillRect/>
          </a:stretch>
        </p:blipFill>
        <p:spPr>
          <a:xfrm rot="0">
            <a:off x="2032623" y="1354197"/>
            <a:ext cx="7447982" cy="4599208"/>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pic>
        <p:nvPicPr>
          <p:cNvPr id="2097164" name=""/>
          <p:cNvPicPr>
            <a:picLocks/>
          </p:cNvPicPr>
          <p:nvPr/>
        </p:nvPicPr>
        <p:blipFill>
          <a:blip xmlns:r="http://schemas.openxmlformats.org/officeDocument/2006/relationships" r:embed="rId1"/>
          <a:stretch>
            <a:fillRect/>
          </a:stretch>
        </p:blipFill>
        <p:spPr>
          <a:xfrm rot="0">
            <a:off x="634029" y="1200898"/>
            <a:ext cx="10245367" cy="5337514"/>
          </a:xfrm>
          <a:prstGeom prst="rect"/>
        </p:spPr>
      </p:pic>
      <p:sp>
        <p:nvSpPr>
          <p:cNvPr id="1048639" name=""/>
          <p:cNvSpPr txBox="1"/>
          <p:nvPr/>
        </p:nvSpPr>
        <p:spPr>
          <a:xfrm>
            <a:off x="1088331" y="492712"/>
            <a:ext cx="5624832" cy="510540"/>
          </a:xfrm>
          <a:prstGeom prst="rect"/>
        </p:spPr>
        <p:txBody>
          <a:bodyPr rtlCol="0" wrap="square">
            <a:spAutoFit/>
          </a:bodyPr>
          <a:p>
            <a:r>
              <a:rPr altLang="en-IN" b="1" sz="2800" lang="en-US">
                <a:solidFill>
                  <a:srgbClr val="000000"/>
                </a:solidFill>
              </a:rPr>
              <a:t>LAYOUT</a:t>
            </a:r>
            <a:r>
              <a:rPr altLang="en-IN" b="1" sz="2800" lang="en-US">
                <a:solidFill>
                  <a:srgbClr val="000000"/>
                </a:solidFill>
              </a:rPr>
              <a:t> </a:t>
            </a:r>
            <a:r>
              <a:rPr altLang="en-IN" b="1" sz="2800" lang="en-US">
                <a:solidFill>
                  <a:srgbClr val="000000"/>
                </a:solidFill>
              </a:rPr>
              <a:t>O</a:t>
            </a:r>
            <a:r>
              <a:rPr altLang="en-IN" b="1" sz="2800" lang="en-US">
                <a:solidFill>
                  <a:srgbClr val="000000"/>
                </a:solidFill>
              </a:rPr>
              <a:t>F</a:t>
            </a:r>
            <a:r>
              <a:rPr altLang="en-IN" b="1" sz="2800" lang="en-US">
                <a:solidFill>
                  <a:srgbClr val="000000"/>
                </a:solidFill>
              </a:rPr>
              <a:t> </a:t>
            </a:r>
            <a:r>
              <a:rPr altLang="en-IN" b="1" sz="2800" lang="en-US">
                <a:solidFill>
                  <a:srgbClr val="000000"/>
                </a:solidFill>
              </a:rPr>
              <a:t>T</a:t>
            </a:r>
            <a:r>
              <a:rPr altLang="en-IN" b="1" sz="2800" lang="en-US">
                <a:solidFill>
                  <a:srgbClr val="000000"/>
                </a:solidFill>
              </a:rPr>
              <a:t>E</a:t>
            </a:r>
            <a:r>
              <a:rPr altLang="en-IN" b="1" sz="2800" lang="en-US">
                <a:solidFill>
                  <a:srgbClr val="000000"/>
                </a:solidFill>
              </a:rPr>
              <a:t>S</a:t>
            </a:r>
            <a:r>
              <a:rPr altLang="en-IN" b="1" sz="2800" lang="en-US">
                <a:solidFill>
                  <a:srgbClr val="000000"/>
                </a:solidFill>
              </a:rPr>
              <a:t>T</a:t>
            </a:r>
            <a:r>
              <a:rPr altLang="en-IN" b="1" sz="2800" lang="en-US">
                <a:solidFill>
                  <a:srgbClr val="000000"/>
                </a:solidFill>
              </a:rPr>
              <a:t> </a:t>
            </a:r>
            <a:r>
              <a:rPr altLang="en-IN" b="1" sz="2800" lang="en-US">
                <a:solidFill>
                  <a:srgbClr val="000000"/>
                </a:solidFill>
              </a:rPr>
              <a:t>SPECIMEN</a:t>
            </a:r>
            <a:r>
              <a:rPr altLang="en-IN" b="1" sz="2800" lang="en-US">
                <a:solidFill>
                  <a:srgbClr val="000000"/>
                </a:solidFill>
              </a:rPr>
              <a:t> </a:t>
            </a:r>
            <a:r>
              <a:rPr altLang="en-IN" b="1" sz="2800" lang="en-US">
                <a:solidFill>
                  <a:srgbClr val="000000"/>
                </a:solidFill>
              </a:rPr>
              <a:t>:</a:t>
            </a:r>
            <a:r>
              <a:rPr altLang="en-IN" b="1" sz="2800" lang="en-US">
                <a:solidFill>
                  <a:srgbClr val="000000"/>
                </a:solidFill>
              </a:rPr>
              <a:t> </a:t>
            </a:r>
            <a:endParaRPr sz="2800" lang="en-GB">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45" name=""/>
          <p:cNvSpPr txBox="1"/>
          <p:nvPr/>
        </p:nvSpPr>
        <p:spPr>
          <a:xfrm>
            <a:off x="1013851" y="1706880"/>
            <a:ext cx="10164296" cy="3444241"/>
          </a:xfrm>
          <a:prstGeom prst="rect"/>
        </p:spPr>
        <p:txBody>
          <a:bodyPr rtlCol="0" wrap="square">
            <a:spAutoFit/>
          </a:bodyPr>
          <a:p>
            <a:r>
              <a:rPr altLang="en-IN" sz="2800" lang="en-US">
                <a:solidFill>
                  <a:srgbClr val="000000"/>
                </a:solidFill>
              </a:rPr>
              <a:t>A universal testing machine, often known as a UTM machine, is a kind of testing machine that applies a tensile, compressive, and transverse load on a sample in order to determine the mechanical characteristics of that material. A universal testing machine can perform a variety of tests by only requiring the user to change the grips and fasteners that are attached to it. Metals, concrete, rubber, and textiles are some of the materials that may be tested using this machine. </a:t>
            </a:r>
            <a:endParaRPr sz="2800" lang="en-GB">
              <a:solidFill>
                <a:srgbClr val="000000"/>
              </a:solidFill>
            </a:endParaRPr>
          </a:p>
        </p:txBody>
      </p:sp>
      <p:sp>
        <p:nvSpPr>
          <p:cNvPr id="1048646" name=""/>
          <p:cNvSpPr txBox="1"/>
          <p:nvPr/>
        </p:nvSpPr>
        <p:spPr>
          <a:xfrm>
            <a:off x="656028" y="800168"/>
            <a:ext cx="7013691" cy="510540"/>
          </a:xfrm>
          <a:prstGeom prst="rect"/>
        </p:spPr>
        <p:txBody>
          <a:bodyPr rtlCol="0" wrap="square">
            <a:spAutoFit/>
          </a:bodyPr>
          <a:p>
            <a:r>
              <a:rPr altLang="en-IN" b="1" sz="2800" lang="en-US">
                <a:solidFill>
                  <a:srgbClr val="000000"/>
                </a:solidFill>
              </a:rPr>
              <a:t>U</a:t>
            </a:r>
            <a:r>
              <a:rPr altLang="en-IN" b="1" sz="2800" lang="en-US">
                <a:solidFill>
                  <a:srgbClr val="000000"/>
                </a:solidFill>
              </a:rPr>
              <a:t>N</a:t>
            </a:r>
            <a:r>
              <a:rPr altLang="en-IN" b="1" sz="2800" lang="en-US">
                <a:solidFill>
                  <a:srgbClr val="000000"/>
                </a:solidFill>
              </a:rPr>
              <a:t>I</a:t>
            </a:r>
            <a:r>
              <a:rPr altLang="en-IN" b="1" sz="2800" lang="en-US">
                <a:solidFill>
                  <a:srgbClr val="000000"/>
                </a:solidFill>
              </a:rPr>
              <a:t>V</a:t>
            </a:r>
            <a:r>
              <a:rPr altLang="en-IN" b="1" sz="2800" lang="en-US">
                <a:solidFill>
                  <a:srgbClr val="000000"/>
                </a:solidFill>
              </a:rPr>
              <a:t>E</a:t>
            </a:r>
            <a:r>
              <a:rPr altLang="en-IN" b="1" sz="2800" lang="en-US">
                <a:solidFill>
                  <a:srgbClr val="000000"/>
                </a:solidFill>
              </a:rPr>
              <a:t>R</a:t>
            </a:r>
            <a:r>
              <a:rPr altLang="en-IN" b="1" sz="2800" lang="en-US">
                <a:solidFill>
                  <a:srgbClr val="000000"/>
                </a:solidFill>
              </a:rPr>
              <a:t>S</a:t>
            </a:r>
            <a:r>
              <a:rPr altLang="en-IN" b="1" sz="2800" lang="en-US">
                <a:solidFill>
                  <a:srgbClr val="000000"/>
                </a:solidFill>
              </a:rPr>
              <a:t>A</a:t>
            </a:r>
            <a:r>
              <a:rPr altLang="en-IN" b="1" sz="2800" lang="en-US">
                <a:solidFill>
                  <a:srgbClr val="000000"/>
                </a:solidFill>
              </a:rPr>
              <a:t>L</a:t>
            </a:r>
            <a:r>
              <a:rPr altLang="en-IN" b="1" sz="2800" lang="en-US">
                <a:solidFill>
                  <a:srgbClr val="000000"/>
                </a:solidFill>
              </a:rPr>
              <a:t> </a:t>
            </a:r>
            <a:r>
              <a:rPr altLang="en-IN" b="1" sz="2800" lang="en-US">
                <a:solidFill>
                  <a:srgbClr val="000000"/>
                </a:solidFill>
              </a:rPr>
              <a:t>T</a:t>
            </a:r>
            <a:r>
              <a:rPr altLang="en-IN" b="1" sz="2800" lang="en-US">
                <a:solidFill>
                  <a:srgbClr val="000000"/>
                </a:solidFill>
              </a:rPr>
              <a:t>ESTING</a:t>
            </a:r>
            <a:r>
              <a:rPr altLang="en-IN" b="1" sz="2800" lang="en-US">
                <a:solidFill>
                  <a:srgbClr val="000000"/>
                </a:solidFill>
              </a:rPr>
              <a:t> </a:t>
            </a:r>
            <a:r>
              <a:rPr altLang="en-IN" b="1" sz="2800" lang="en-US">
                <a:solidFill>
                  <a:srgbClr val="000000"/>
                </a:solidFill>
              </a:rPr>
              <a:t>MACHINE</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a:t>
            </a:r>
            <a:r>
              <a:rPr altLang="en-IN" b="1" sz="2800" lang="en-US">
                <a:solidFill>
                  <a:srgbClr val="000000"/>
                </a:solidFill>
              </a:rPr>
              <a:t>U</a:t>
            </a:r>
            <a:r>
              <a:rPr altLang="en-IN" b="1" sz="2800" lang="en-US">
                <a:solidFill>
                  <a:srgbClr val="000000"/>
                </a:solidFill>
              </a:rPr>
              <a:t>T</a:t>
            </a:r>
            <a:r>
              <a:rPr altLang="en-IN" b="1" sz="2800" lang="en-US">
                <a:solidFill>
                  <a:srgbClr val="000000"/>
                </a:solidFill>
              </a:rPr>
              <a:t>M</a:t>
            </a:r>
            <a:r>
              <a:rPr altLang="en-IN" b="1" sz="2800" lang="en-US">
                <a:solidFill>
                  <a:srgbClr val="000000"/>
                </a:solidFill>
              </a:rPr>
              <a:t>)</a:t>
            </a:r>
            <a:r>
              <a:rPr altLang="en-IN" b="1" sz="2800" lang="en-US">
                <a:solidFill>
                  <a:srgbClr val="000000"/>
                </a:solidFill>
              </a:rPr>
              <a:t> </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69" name=""/>
          <p:cNvPicPr>
            <a:picLocks/>
          </p:cNvPicPr>
          <p:nvPr/>
        </p:nvPicPr>
        <p:blipFill>
          <a:blip xmlns:r="http://schemas.openxmlformats.org/officeDocument/2006/relationships" r:embed="rId1"/>
          <a:stretch>
            <a:fillRect/>
          </a:stretch>
        </p:blipFill>
        <p:spPr>
          <a:xfrm rot="0">
            <a:off x="2545563" y="747719"/>
            <a:ext cx="5787835" cy="5362563"/>
          </a:xfrm>
          <a:prstGeom prst="rect"/>
        </p:spPr>
      </p:pic>
      <p:sp>
        <p:nvSpPr>
          <p:cNvPr id="1048647" name=""/>
          <p:cNvSpPr txBox="1"/>
          <p:nvPr/>
        </p:nvSpPr>
        <p:spPr>
          <a:xfrm>
            <a:off x="2646203" y="6110282"/>
            <a:ext cx="5706553" cy="510540"/>
          </a:xfrm>
          <a:prstGeom prst="rect"/>
        </p:spPr>
        <p:txBody>
          <a:bodyPr rtlCol="0" wrap="square">
            <a:spAutoFit/>
          </a:bodyPr>
          <a:p>
            <a:r>
              <a:rPr altLang="en-IN" sz="2800" lang="en-US">
                <a:solidFill>
                  <a:srgbClr val="000000"/>
                </a:solidFill>
              </a:rPr>
              <a:t>U</a:t>
            </a:r>
            <a:r>
              <a:rPr altLang="en-IN" sz="2800" lang="en-US">
                <a:solidFill>
                  <a:srgbClr val="000000"/>
                </a:solidFill>
              </a:rPr>
              <a:t>n</a:t>
            </a:r>
            <a:r>
              <a:rPr altLang="en-IN" sz="2800" lang="en-US">
                <a:solidFill>
                  <a:srgbClr val="000000"/>
                </a:solidFill>
              </a:rPr>
              <a:t>i</a:t>
            </a:r>
            <a:r>
              <a:rPr altLang="en-IN" sz="2800" lang="en-US">
                <a:solidFill>
                  <a:srgbClr val="000000"/>
                </a:solidFill>
              </a:rPr>
              <a:t>v</a:t>
            </a:r>
            <a:r>
              <a:rPr altLang="en-IN" sz="2800" lang="en-US">
                <a:solidFill>
                  <a:srgbClr val="000000"/>
                </a:solidFill>
              </a:rPr>
              <a:t>e</a:t>
            </a:r>
            <a:r>
              <a:rPr altLang="en-IN" sz="2800" lang="en-US">
                <a:solidFill>
                  <a:srgbClr val="000000"/>
                </a:solidFill>
              </a:rPr>
              <a:t>r</a:t>
            </a:r>
            <a:r>
              <a:rPr altLang="en-IN" sz="2800" lang="en-US">
                <a:solidFill>
                  <a:srgbClr val="000000"/>
                </a:solidFill>
              </a:rPr>
              <a:t>s</a:t>
            </a:r>
            <a:r>
              <a:rPr altLang="en-IN" sz="2800" lang="en-US">
                <a:solidFill>
                  <a:srgbClr val="000000"/>
                </a:solidFill>
              </a:rPr>
              <a:t>a</a:t>
            </a:r>
            <a:r>
              <a:rPr altLang="en-IN" sz="2800" lang="en-US">
                <a:solidFill>
                  <a:srgbClr val="000000"/>
                </a:solidFill>
              </a:rPr>
              <a:t>l</a:t>
            </a:r>
            <a:r>
              <a:rPr altLang="en-IN" sz="2800" lang="en-US">
                <a:solidFill>
                  <a:srgbClr val="000000"/>
                </a:solidFill>
              </a:rPr>
              <a:t> </a:t>
            </a:r>
            <a:r>
              <a:rPr altLang="en-IN" sz="2800" lang="en-US">
                <a:solidFill>
                  <a:srgbClr val="000000"/>
                </a:solidFill>
              </a:rPr>
              <a:t>Testing</a:t>
            </a:r>
            <a:r>
              <a:rPr altLang="en-IN" sz="2800" lang="en-US">
                <a:solidFill>
                  <a:srgbClr val="000000"/>
                </a:solidFill>
              </a:rPr>
              <a:t> </a:t>
            </a:r>
            <a:r>
              <a:rPr altLang="en-IN" sz="2800" lang="en-US">
                <a:solidFill>
                  <a:srgbClr val="000000"/>
                </a:solidFill>
              </a:rPr>
              <a:t>Machine</a:t>
            </a:r>
            <a:r>
              <a:rPr altLang="en-IN" sz="2800" lang="en-US">
                <a:solidFill>
                  <a:srgbClr val="000000"/>
                </a:solidFill>
              </a:rPr>
              <a:t> </a:t>
            </a:r>
            <a:r>
              <a:rPr altLang="en-IN" sz="2800" lang="en-US">
                <a:solidFill>
                  <a:srgbClr val="000000"/>
                </a:solidFill>
              </a:rPr>
              <a:t>(</a:t>
            </a:r>
            <a:r>
              <a:rPr altLang="en-IN" sz="2800" lang="en-US">
                <a:solidFill>
                  <a:srgbClr val="000000"/>
                </a:solidFill>
              </a:rPr>
              <a:t>U</a:t>
            </a:r>
            <a:r>
              <a:rPr altLang="en-IN" sz="2800" lang="en-US">
                <a:solidFill>
                  <a:srgbClr val="000000"/>
                </a:solidFill>
              </a:rPr>
              <a:t>T</a:t>
            </a:r>
            <a:r>
              <a:rPr altLang="en-IN" sz="2800" lang="en-US">
                <a:solidFill>
                  <a:srgbClr val="000000"/>
                </a:solidFill>
              </a:rPr>
              <a:t>M</a:t>
            </a:r>
            <a:r>
              <a:rPr altLang="en-IN" sz="2800" lang="en-US">
                <a:solidFill>
                  <a:srgbClr val="000000"/>
                </a:solidFill>
              </a:rPr>
              <a:t>)</a:t>
            </a:r>
            <a:endParaRPr sz="2800" lang="en-GB">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6" name=""/>
          <p:cNvSpPr txBox="1"/>
          <p:nvPr/>
        </p:nvSpPr>
        <p:spPr>
          <a:xfrm>
            <a:off x="501725" y="362145"/>
            <a:ext cx="4000000" cy="510540"/>
          </a:xfrm>
          <a:prstGeom prst="rect"/>
        </p:spPr>
        <p:txBody>
          <a:bodyPr rtlCol="0" wrap="square">
            <a:spAutoFit/>
          </a:bodyPr>
          <a:p>
            <a:r>
              <a:rPr altLang="en-IN" b="1" sz="2800" lang="en-US">
                <a:solidFill>
                  <a:srgbClr val="000000"/>
                </a:solidFill>
              </a:rPr>
              <a:t>R</a:t>
            </a:r>
            <a:r>
              <a:rPr altLang="en-IN" b="1" sz="2800" lang="en-US">
                <a:solidFill>
                  <a:srgbClr val="000000"/>
                </a:solidFill>
              </a:rPr>
              <a:t>E</a:t>
            </a:r>
            <a:r>
              <a:rPr altLang="en-IN" b="1" sz="2800" lang="en-US">
                <a:solidFill>
                  <a:srgbClr val="000000"/>
                </a:solidFill>
              </a:rPr>
              <a:t>S</a:t>
            </a:r>
            <a:r>
              <a:rPr altLang="en-IN" b="1" sz="2800" lang="en-US">
                <a:solidFill>
                  <a:srgbClr val="000000"/>
                </a:solidFill>
              </a:rPr>
              <a:t>U</a:t>
            </a:r>
            <a:r>
              <a:rPr altLang="en-IN" b="1" sz="2800" lang="en-US">
                <a:solidFill>
                  <a:srgbClr val="000000"/>
                </a:solidFill>
              </a:rPr>
              <a:t>L</a:t>
            </a:r>
            <a:r>
              <a:rPr altLang="en-IN" b="1" sz="2800" lang="en-US">
                <a:solidFill>
                  <a:srgbClr val="000000"/>
                </a:solidFill>
              </a:rPr>
              <a:t>T</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graphicFrame>
        <p:nvGraphicFramePr>
          <p:cNvPr id="4194306" name=""/>
          <p:cNvGraphicFramePr>
            <a:graphicFrameLocks/>
          </p:cNvGraphicFramePr>
          <p:nvPr/>
        </p:nvGraphicFramePr>
        <p:xfrm>
          <a:off x="1279890" y="1584958"/>
          <a:ext cx="9144000" cy="4450080"/>
        </p:xfrm>
        <a:graphic>
          <a:graphicData uri="http://schemas.openxmlformats.org/drawingml/2006/table">
            <a:tbl>
              <a:tblPr firstRow="1" bandRow="1">
                <a:tableStyleId>{5940675A-B579-460E-94D1-54222C63F5DA}</a:tableStyleId>
              </a:tblPr>
              <a:tblGrid>
                <a:gridCol w="3048000"/>
                <a:gridCol w="3048000"/>
                <a:gridCol w="3048000"/>
              </a:tblGrid>
              <a:tr h="741680">
                <a:tc>
                  <a:txBody>
                    <a:bodyPr/>
                    <a:p>
                      <a:r>
                        <a:rPr altLang="en-IN" b="1" sz="2400" lang="en-US"/>
                        <a:t>NO OF TEST TRIALS</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2</a:t>
                      </a:r>
                      <a:endParaRPr altLang="en-US" lang="en-GB"/>
                    </a:p>
                  </a:txBody>
                </a:tc>
              </a:tr>
              <a:tr h="741680">
                <a:tc>
                  <a:txBody>
                    <a:bodyPr/>
                    <a:p>
                      <a:r>
                        <a:rPr altLang="en-IN" b="1" sz="2400" lang="en-US"/>
                        <a:t>AMPS</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5</a:t>
                      </a:r>
                      <a:r>
                        <a:rPr altLang="en-IN" sz="2400" lang="en-US"/>
                        <a:t>0</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7</a:t>
                      </a:r>
                      <a:r>
                        <a:rPr altLang="en-IN" sz="2400" lang="en-US"/>
                        <a:t>0</a:t>
                      </a:r>
                      <a:endParaRPr altLang="en-US" lang="en-GB"/>
                    </a:p>
                  </a:txBody>
                </a:tc>
              </a:tr>
              <a:tr h="741680">
                <a:tc>
                  <a:txBody>
                    <a:bodyPr/>
                    <a:p>
                      <a:r>
                        <a:rPr altLang="en-IN" b="1" sz="2400" lang="en-US"/>
                        <a:t>VOLTS</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8</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2</a:t>
                      </a:r>
                      <a:r>
                        <a:rPr altLang="en-IN" sz="2400" lang="en-US"/>
                        <a:t>2</a:t>
                      </a:r>
                      <a:endParaRPr altLang="en-US" lang="en-GB"/>
                    </a:p>
                  </a:txBody>
                </a:tc>
              </a:tr>
              <a:tr h="741680">
                <a:tc>
                  <a:txBody>
                    <a:bodyPr/>
                    <a:p>
                      <a:r>
                        <a:rPr altLang="en-IN" b="1" sz="2400" lang="en-US"/>
                        <a:t>GAS PRESSURE</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4</a:t>
                      </a:r>
                      <a:endParaRPr altLang="en-US" lang="en-GB"/>
                    </a:p>
                  </a:txBody>
                </a:tc>
                <a:tc>
                  <a:txBody>
                    <a:bodyPr/>
                    <a:p>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sz="2400" lang="en-US"/>
                        <a:t>5</a:t>
                      </a:r>
                      <a:endParaRPr altLang="en-US" lang="en-GB"/>
                    </a:p>
                  </a:txBody>
                </a:tc>
              </a:tr>
              <a:tr h="741680">
                <a:tc>
                  <a:txBody>
                    <a:bodyPr/>
                    <a:p>
                      <a:r>
                        <a:rPr altLang="en-IN" b="1" sz="2400" lang="en-US"/>
                        <a:t>TENSILE LOAD (KN)</a:t>
                      </a:r>
                      <a:endParaRPr altLang="en-US" lang="en-GB"/>
                    </a:p>
                    <a:p>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8</a:t>
                      </a:r>
                      <a:r>
                        <a:rPr altLang="en-IN" sz="2400" lang="en-US"/>
                        <a:t>.</a:t>
                      </a:r>
                      <a:r>
                        <a:rPr altLang="en-IN" sz="2400" lang="en-US"/>
                        <a:t>2</a:t>
                      </a:r>
                      <a:r>
                        <a:rPr altLang="en-IN" sz="2400" lang="en-US"/>
                        <a:t>1</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7</a:t>
                      </a:r>
                      <a:r>
                        <a:rPr altLang="en-IN" sz="2400" lang="en-US"/>
                        <a:t>.</a:t>
                      </a:r>
                      <a:r>
                        <a:rPr altLang="en-IN" sz="2400" lang="en-US"/>
                        <a:t>5</a:t>
                      </a:r>
                      <a:r>
                        <a:rPr altLang="en-IN" sz="2400" lang="en-US"/>
                        <a:t>8</a:t>
                      </a:r>
                      <a:endParaRPr altLang="en-US" lang="en-GB"/>
                    </a:p>
                  </a:txBody>
                </a:tc>
              </a:tr>
              <a:tr h="741680">
                <a:tc>
                  <a:txBody>
                    <a:bodyPr/>
                    <a:p>
                      <a:r>
                        <a:rPr altLang="en-IN" b="1" sz="2400" lang="en-US"/>
                        <a:t>TENSILE STRENGTH</a:t>
                      </a:r>
                      <a:endParaRPr altLang="en-US" b="1" sz="2400" lang="en-GB"/>
                    </a:p>
                    <a:p>
                      <a:r>
                        <a:rPr altLang="en-IN" b="1" sz="2400" lang="en-US"/>
                        <a:t>(N/mm2)</a:t>
                      </a:r>
                      <a:endParaRPr altLang="en-US" b="1" sz="2400" lang="en-GB"/>
                    </a:p>
                  </a:txBody>
                </a:tc>
                <a:tc>
                  <a:txBody>
                    <a:bodyPr/>
                    <a:p>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0" sz="2400" lang="en-US"/>
                        <a:t>5</a:t>
                      </a:r>
                      <a:r>
                        <a:rPr altLang="en-IN" b="0" sz="2400" lang="en-US"/>
                        <a:t>0</a:t>
                      </a:r>
                      <a:r>
                        <a:rPr altLang="en-IN" b="0" sz="2400" lang="en-US"/>
                        <a:t>5</a:t>
                      </a:r>
                      <a:r>
                        <a:rPr altLang="en-IN" b="0" sz="2400" lang="en-US"/>
                        <a:t>.</a:t>
                      </a:r>
                      <a:r>
                        <a:rPr altLang="en-IN" b="0" sz="2400" lang="en-US"/>
                        <a:t>2</a:t>
                      </a:r>
                      <a:r>
                        <a:rPr altLang="en-IN" b="0" sz="2400" lang="en-US"/>
                        <a:t>2</a:t>
                      </a:r>
                      <a:endParaRPr altLang="en-US" b="1" sz="2400" lang="en-GB"/>
                    </a:p>
                  </a:txBody>
                </a:tc>
                <a:tc>
                  <a:txBody>
                    <a:bodyPr/>
                    <a:p>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1" sz="2400" lang="en-US"/>
                        <a:t> </a:t>
                      </a:r>
                      <a:r>
                        <a:rPr altLang="en-IN" b="0" sz="2400" lang="en-US"/>
                        <a:t>6</a:t>
                      </a:r>
                      <a:r>
                        <a:rPr altLang="en-IN" b="0" sz="2400" lang="en-US"/>
                        <a:t>1</a:t>
                      </a:r>
                      <a:r>
                        <a:rPr altLang="en-IN" b="0" sz="2400" lang="en-US"/>
                        <a:t>5</a:t>
                      </a:r>
                      <a:r>
                        <a:rPr altLang="en-IN" b="0" sz="2400" lang="en-US"/>
                        <a:t>.</a:t>
                      </a:r>
                      <a:r>
                        <a:rPr altLang="en-IN" b="0" sz="2400" lang="en-US"/>
                        <a:t>7</a:t>
                      </a:r>
                      <a:r>
                        <a:rPr altLang="en-IN" b="0" sz="2400" lang="en-US"/>
                        <a:t>3</a:t>
                      </a:r>
                      <a:endParaRPr altLang="en-US" b="1" sz="2400" lang="en-GB"/>
                    </a:p>
                  </a:txBody>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34" name=""/>
        <p:cNvGrpSpPr/>
        <p:nvPr/>
      </p:nvGrpSpPr>
      <p:grpSpPr>
        <a:xfrm>
          <a:off x="0" y="0"/>
          <a:ext cx="0" cy="0"/>
          <a:chOff x="0" y="0"/>
          <a:chExt cx="0" cy="0"/>
        </a:xfrm>
      </p:grpSpPr>
      <p:sp>
        <p:nvSpPr>
          <p:cNvPr id="1048592" name="object 2"/>
          <p:cNvSpPr/>
          <p:nvPr/>
        </p:nvSpPr>
        <p:spPr>
          <a:xfrm>
            <a:off x="4062868" y="1174538"/>
            <a:ext cx="2973455" cy="4508923"/>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pic>
        <p:nvPicPr>
          <p:cNvPr id="2097162" name=""/>
          <p:cNvPicPr>
            <a:picLocks/>
          </p:cNvPicPr>
          <p:nvPr/>
        </p:nvPicPr>
        <p:blipFill>
          <a:blip xmlns:r="http://schemas.openxmlformats.org/officeDocument/2006/relationships" r:embed="rId1"/>
          <a:stretch>
            <a:fillRect/>
          </a:stretch>
        </p:blipFill>
        <p:spPr>
          <a:xfrm rot="0">
            <a:off x="3462870" y="1979794"/>
            <a:ext cx="3711684" cy="4135740"/>
          </a:xfrm>
          <a:prstGeom prst="rect"/>
        </p:spPr>
      </p:pic>
      <p:sp>
        <p:nvSpPr>
          <p:cNvPr id="1048609" name=""/>
          <p:cNvSpPr txBox="1"/>
          <p:nvPr/>
        </p:nvSpPr>
        <p:spPr>
          <a:xfrm>
            <a:off x="1031636" y="801420"/>
            <a:ext cx="4000000" cy="688339"/>
          </a:xfrm>
          <a:prstGeom prst="rect"/>
        </p:spPr>
        <p:txBody>
          <a:bodyPr rtlCol="0" wrap="square">
            <a:spAutoFit/>
          </a:bodyPr>
          <a:p>
            <a:r>
              <a:rPr b="1" sz="4000" lang="en-US">
                <a:solidFill>
                  <a:srgbClr val="000000"/>
                </a:solidFill>
              </a:rPr>
              <a:t>F</a:t>
            </a:r>
            <a:r>
              <a:rPr b="1" sz="4000" lang="en-US">
                <a:solidFill>
                  <a:srgbClr val="000000"/>
                </a:solidFill>
              </a:rPr>
              <a:t>I</a:t>
            </a:r>
            <a:r>
              <a:rPr b="1" sz="4000" lang="en-US">
                <a:solidFill>
                  <a:srgbClr val="000000"/>
                </a:solidFill>
              </a:rPr>
              <a:t>X</a:t>
            </a:r>
            <a:r>
              <a:rPr b="1" sz="4000" lang="en-US">
                <a:solidFill>
                  <a:srgbClr val="000000"/>
                </a:solidFill>
              </a:rPr>
              <a:t>T</a:t>
            </a:r>
            <a:r>
              <a:rPr b="1" sz="4000" lang="en-US">
                <a:solidFill>
                  <a:srgbClr val="000000"/>
                </a:solidFill>
              </a:rPr>
              <a:t>URE</a:t>
            </a:r>
            <a:endParaRPr sz="2800" lang="en-GB">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33" name=""/>
        <p:cNvGrpSpPr/>
        <p:nvPr/>
      </p:nvGrpSpPr>
      <p:grpSpPr>
        <a:xfrm>
          <a:off x="0" y="0"/>
          <a:ext cx="0" cy="0"/>
          <a:chOff x="0" y="0"/>
          <a:chExt cx="0" cy="0"/>
        </a:xfrm>
      </p:grpSpPr>
      <p:sp>
        <p:nvSpPr>
          <p:cNvPr id="1048591" name="object 2"/>
          <p:cNvSpPr/>
          <p:nvPr/>
        </p:nvSpPr>
        <p:spPr>
          <a:xfrm>
            <a:off x="1932657" y="378064"/>
            <a:ext cx="7603560" cy="5977341"/>
          </a:xfrm>
          <a:prstGeom prst="rect"/>
          <a:blipFill>
            <a:blip xmlns:r="http://schemas.openxmlformats.org/officeDocument/2006/relationships" r:embed="rId1" cstate="print"/>
            <a:stretch>
              <a:fillRect/>
            </a:stretch>
          </a:blipFill>
        </p:spPr>
        <p:txBody>
          <a:bodyPr bIns="0" lIns="0" rIns="0" rtlCol="0" tIns="0" wrap="squar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2097165" name=""/>
          <p:cNvPicPr>
            <a:picLocks/>
          </p:cNvPicPr>
          <p:nvPr/>
        </p:nvPicPr>
        <p:blipFill>
          <a:blip xmlns:r="http://schemas.openxmlformats.org/officeDocument/2006/relationships" r:embed="rId1"/>
          <a:stretch>
            <a:fillRect/>
          </a:stretch>
        </p:blipFill>
        <p:spPr>
          <a:xfrm rot="0">
            <a:off x="1124255" y="1101692"/>
            <a:ext cx="9080620" cy="5756307"/>
          </a:xfrm>
          <a:prstGeom prst="rect"/>
        </p:spPr>
      </p:pic>
      <p:sp>
        <p:nvSpPr>
          <p:cNvPr id="1048638" name=""/>
          <p:cNvSpPr txBox="1"/>
          <p:nvPr/>
        </p:nvSpPr>
        <p:spPr>
          <a:xfrm>
            <a:off x="709403" y="591153"/>
            <a:ext cx="6829051" cy="510540"/>
          </a:xfrm>
          <a:prstGeom prst="rect"/>
        </p:spPr>
        <p:txBody>
          <a:bodyPr rtlCol="0" wrap="square">
            <a:spAutoFit/>
          </a:bodyPr>
          <a:p>
            <a:r>
              <a:rPr altLang="en-IN" b="1" sz="2800" lang="en-US">
                <a:solidFill>
                  <a:srgbClr val="000000"/>
                </a:solidFill>
              </a:rPr>
              <a:t>S</a:t>
            </a:r>
            <a:r>
              <a:rPr altLang="en-IN" b="1" sz="2800" lang="en-US">
                <a:solidFill>
                  <a:srgbClr val="000000"/>
                </a:solidFill>
              </a:rPr>
              <a:t>T</a:t>
            </a:r>
            <a:r>
              <a:rPr altLang="en-IN" b="1" sz="2800" lang="en-US">
                <a:solidFill>
                  <a:srgbClr val="000000"/>
                </a:solidFill>
              </a:rPr>
              <a:t>R</a:t>
            </a:r>
            <a:r>
              <a:rPr altLang="en-IN" b="1" sz="2800" lang="en-US">
                <a:solidFill>
                  <a:srgbClr val="000000"/>
                </a:solidFill>
              </a:rPr>
              <a:t>E</a:t>
            </a:r>
            <a:r>
              <a:rPr altLang="en-IN" b="1" sz="2800" lang="en-US">
                <a:solidFill>
                  <a:srgbClr val="000000"/>
                </a:solidFill>
              </a:rPr>
              <a:t>S</a:t>
            </a:r>
            <a:r>
              <a:rPr altLang="en-IN" b="1" sz="2800" lang="en-US">
                <a:solidFill>
                  <a:srgbClr val="000000"/>
                </a:solidFill>
              </a:rPr>
              <a:t>S</a:t>
            </a:r>
            <a:r>
              <a:rPr altLang="en-IN" b="1" sz="2800" lang="en-US">
                <a:solidFill>
                  <a:srgbClr val="000000"/>
                </a:solidFill>
              </a:rPr>
              <a:t> </a:t>
            </a:r>
            <a:r>
              <a:rPr altLang="en-IN" b="1" sz="2800" lang="en-US">
                <a:solidFill>
                  <a:srgbClr val="000000"/>
                </a:solidFill>
              </a:rPr>
              <a:t>A</a:t>
            </a:r>
            <a:r>
              <a:rPr altLang="en-IN" b="1" sz="2800" lang="en-US">
                <a:solidFill>
                  <a:srgbClr val="000000"/>
                </a:solidFill>
              </a:rPr>
              <a:t>N</a:t>
            </a:r>
            <a:r>
              <a:rPr altLang="en-IN" b="1" sz="2800" lang="en-US">
                <a:solidFill>
                  <a:srgbClr val="000000"/>
                </a:solidFill>
              </a:rPr>
              <a:t>A</a:t>
            </a:r>
            <a:r>
              <a:rPr altLang="en-IN" b="1" sz="2800" lang="en-US">
                <a:solidFill>
                  <a:srgbClr val="000000"/>
                </a:solidFill>
              </a:rPr>
              <a:t>L</a:t>
            </a:r>
            <a:r>
              <a:rPr altLang="en-IN" b="1" sz="2800" lang="en-US">
                <a:solidFill>
                  <a:srgbClr val="000000"/>
                </a:solidFill>
              </a:rPr>
              <a:t>YSIS</a:t>
            </a:r>
            <a:r>
              <a:rPr altLang="en-IN" b="1" sz="2800" lang="en-US">
                <a:solidFill>
                  <a:srgbClr val="000000"/>
                </a:solidFill>
              </a:rPr>
              <a:t> </a:t>
            </a:r>
            <a:r>
              <a:rPr altLang="en-IN" b="1" sz="2800" lang="en-US">
                <a:solidFill>
                  <a:srgbClr val="000000"/>
                </a:solidFill>
              </a:rPr>
              <a:t>O</a:t>
            </a:r>
            <a:r>
              <a:rPr altLang="en-IN" b="1" sz="2800" lang="en-US">
                <a:solidFill>
                  <a:srgbClr val="000000"/>
                </a:solidFill>
              </a:rPr>
              <a:t>N</a:t>
            </a:r>
            <a:r>
              <a:rPr altLang="en-IN" b="1" sz="2800" lang="en-US">
                <a:solidFill>
                  <a:srgbClr val="000000"/>
                </a:solidFill>
              </a:rPr>
              <a:t> </a:t>
            </a:r>
            <a:r>
              <a:rPr altLang="en-IN" b="1" sz="2800" lang="en-US">
                <a:solidFill>
                  <a:srgbClr val="000000"/>
                </a:solidFill>
              </a:rPr>
              <a:t>P</a:t>
            </a:r>
            <a:r>
              <a:rPr altLang="en-IN" b="1" sz="2800" lang="en-US">
                <a:solidFill>
                  <a:srgbClr val="000000"/>
                </a:solidFill>
              </a:rPr>
              <a:t>I</a:t>
            </a:r>
            <a:r>
              <a:rPr altLang="en-IN" b="1" sz="2800" lang="en-US">
                <a:solidFill>
                  <a:srgbClr val="000000"/>
                </a:solidFill>
              </a:rPr>
              <a:t>N</a:t>
            </a:r>
            <a:r>
              <a:rPr altLang="en-IN" b="1" sz="2800" lang="en-US">
                <a:solidFill>
                  <a:srgbClr val="000000"/>
                </a:solidFill>
              </a:rPr>
              <a:t> </a:t>
            </a:r>
            <a:endParaRPr sz="2800" lang="en-GB">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40" name=""/>
        <p:cNvGrpSpPr/>
        <p:nvPr/>
      </p:nvGrpSpPr>
      <p:grpSpPr>
        <a:xfrm>
          <a:off x="0" y="0"/>
          <a:ext cx="0" cy="0"/>
          <a:chOff x="0" y="0"/>
          <a:chExt cx="0" cy="0"/>
        </a:xfrm>
      </p:grpSpPr>
      <p:sp>
        <p:nvSpPr>
          <p:cNvPr id="1048603" name="object 2"/>
          <p:cNvSpPr txBox="1">
            <a:spLocks noGrp="1"/>
          </p:cNvSpPr>
          <p:nvPr>
            <p:ph type="title"/>
          </p:nvPr>
        </p:nvSpPr>
        <p:spPr>
          <a:xfrm>
            <a:off x="263207" y="56959"/>
            <a:ext cx="3152140" cy="571499"/>
          </a:xfrm>
          <a:prstGeom prst="rect"/>
        </p:spPr>
        <p:txBody>
          <a:bodyPr bIns="0" lIns="0" rIns="0" rtlCol="0" tIns="12700" vert="horz" wrap="square">
            <a:spAutoFit/>
          </a:bodyPr>
          <a:p>
            <a:pPr indent="0" marL="12700" marR="5080">
              <a:lnSpc>
                <a:spcPct val="134700"/>
              </a:lnSpc>
              <a:spcBef>
                <a:spcPts val="100"/>
              </a:spcBef>
              <a:buNone/>
            </a:pPr>
            <a:r>
              <a:rPr altLang="en-IN" dirty="0" sz="2800" lang="en-US" spc="-40"/>
              <a:t>M</a:t>
            </a:r>
            <a:r>
              <a:rPr altLang="en-IN" dirty="0" sz="2800" lang="en-US" spc="-40"/>
              <a:t>A</a:t>
            </a:r>
            <a:r>
              <a:rPr altLang="en-IN" dirty="0" sz="2800" lang="en-US" spc="-40"/>
              <a:t>TERIAL</a:t>
            </a:r>
            <a:r>
              <a:rPr altLang="en-IN" dirty="0" sz="2800" lang="en-US" spc="-40"/>
              <a:t> </a:t>
            </a:r>
            <a:r>
              <a:rPr altLang="en-IN" dirty="0" sz="2800" lang="en-US" spc="-40"/>
              <a:t>U</a:t>
            </a:r>
            <a:r>
              <a:rPr altLang="en-IN" dirty="0" sz="2800" lang="en-US" spc="-40"/>
              <a:t>S</a:t>
            </a:r>
            <a:r>
              <a:rPr altLang="en-IN" dirty="0" sz="2800" lang="en-US" spc="-40"/>
              <a:t>E</a:t>
            </a:r>
            <a:r>
              <a:rPr altLang="en-IN" dirty="0" sz="2800" lang="en-US" spc="-40"/>
              <a:t>D</a:t>
            </a:r>
            <a:r>
              <a:rPr altLang="en-IN" dirty="0" sz="2800" lang="en-US" spc="-40"/>
              <a:t>:</a:t>
            </a:r>
            <a:endParaRPr altLang="en-US" lang="zh-CN"/>
          </a:p>
        </p:txBody>
      </p:sp>
      <p:sp>
        <p:nvSpPr>
          <p:cNvPr id="1048604" name="object 3"/>
          <p:cNvSpPr txBox="1"/>
          <p:nvPr/>
        </p:nvSpPr>
        <p:spPr>
          <a:xfrm>
            <a:off x="597721" y="1378493"/>
            <a:ext cx="10317499" cy="4919726"/>
          </a:xfrm>
          <a:prstGeom prst="rect"/>
        </p:spPr>
        <p:txBody>
          <a:bodyPr bIns="0" lIns="0" rIns="0" rtlCol="0" tIns="19050" vert="horz" wrap="square">
            <a:spAutoFit/>
          </a:bodyPr>
          <a:p>
            <a:pPr indent="57150" marL="12700" marR="5080">
              <a:lnSpc>
                <a:spcPct val="100000"/>
              </a:lnSpc>
              <a:spcBef>
                <a:spcPts val="150"/>
              </a:spcBef>
            </a:pPr>
            <a:r>
              <a:rPr dirty="0" sz="2800" spc="-15">
                <a:latin typeface="Times New Roman"/>
                <a:cs typeface="Times New Roman"/>
              </a:rPr>
              <a:t>D2 </a:t>
            </a:r>
            <a:r>
              <a:rPr dirty="0" sz="2800" spc="10">
                <a:latin typeface="Times New Roman"/>
                <a:cs typeface="Times New Roman"/>
              </a:rPr>
              <a:t>steel </a:t>
            </a:r>
            <a:r>
              <a:rPr dirty="0" sz="2800" spc="-30">
                <a:latin typeface="Times New Roman"/>
                <a:cs typeface="Times New Roman"/>
              </a:rPr>
              <a:t>is </a:t>
            </a:r>
            <a:r>
              <a:rPr dirty="0" sz="2800">
                <a:latin typeface="Times New Roman"/>
                <a:cs typeface="Times New Roman"/>
              </a:rPr>
              <a:t>used </a:t>
            </a:r>
            <a:r>
              <a:rPr dirty="0" sz="2800" spc="-30">
                <a:latin typeface="Times New Roman"/>
                <a:cs typeface="Times New Roman"/>
              </a:rPr>
              <a:t>in </a:t>
            </a:r>
            <a:r>
              <a:rPr dirty="0" sz="2800" spc="5">
                <a:latin typeface="Times New Roman"/>
                <a:cs typeface="Times New Roman"/>
              </a:rPr>
              <a:t>the </a:t>
            </a:r>
            <a:r>
              <a:rPr dirty="0" sz="2800" spc="-5">
                <a:latin typeface="Times New Roman"/>
                <a:cs typeface="Times New Roman"/>
              </a:rPr>
              <a:t>fixture </a:t>
            </a:r>
            <a:r>
              <a:rPr dirty="0" sz="2800" spc="-15">
                <a:latin typeface="Times New Roman"/>
                <a:cs typeface="Times New Roman"/>
              </a:rPr>
              <a:t>which </a:t>
            </a:r>
            <a:r>
              <a:rPr dirty="0" sz="2800" spc="-30">
                <a:latin typeface="Times New Roman"/>
                <a:cs typeface="Times New Roman"/>
              </a:rPr>
              <a:t>is </a:t>
            </a:r>
            <a:r>
              <a:rPr dirty="0" sz="2800" spc="10">
                <a:latin typeface="Times New Roman"/>
                <a:cs typeface="Times New Roman"/>
              </a:rPr>
              <a:t>an </a:t>
            </a:r>
            <a:r>
              <a:rPr dirty="0" sz="2800" spc="-10">
                <a:latin typeface="Times New Roman"/>
                <a:cs typeface="Times New Roman"/>
              </a:rPr>
              <a:t>air hardening, </a:t>
            </a:r>
            <a:r>
              <a:rPr dirty="0" sz="2800" spc="-15">
                <a:latin typeface="Times New Roman"/>
                <a:cs typeface="Times New Roman"/>
              </a:rPr>
              <a:t>high-carbon, </a:t>
            </a:r>
            <a:r>
              <a:rPr dirty="0" sz="2800" spc="-20">
                <a:latin typeface="Times New Roman"/>
                <a:cs typeface="Times New Roman"/>
              </a:rPr>
              <a:t>high-chromium </a:t>
            </a:r>
            <a:r>
              <a:rPr dirty="0" sz="2800" spc="5">
                <a:latin typeface="Times New Roman"/>
                <a:cs typeface="Times New Roman"/>
              </a:rPr>
              <a:t>tool </a:t>
            </a:r>
            <a:r>
              <a:rPr dirty="0" sz="2800" spc="-5">
                <a:latin typeface="Times New Roman"/>
                <a:cs typeface="Times New Roman"/>
              </a:rPr>
              <a:t>steel. </a:t>
            </a:r>
            <a:r>
              <a:rPr dirty="0" sz="2800">
                <a:latin typeface="Times New Roman"/>
                <a:cs typeface="Times New Roman"/>
              </a:rPr>
              <a:t>It </a:t>
            </a:r>
            <a:r>
              <a:rPr dirty="0" sz="2800" spc="5">
                <a:latin typeface="Times New Roman"/>
                <a:cs typeface="Times New Roman"/>
              </a:rPr>
              <a:t>has </a:t>
            </a:r>
            <a:r>
              <a:rPr dirty="0" sz="2800" spc="-35">
                <a:latin typeface="Times New Roman"/>
                <a:cs typeface="Times New Roman"/>
              </a:rPr>
              <a:t>high </a:t>
            </a:r>
            <a:r>
              <a:rPr dirty="0" sz="2800">
                <a:latin typeface="Times New Roman"/>
                <a:cs typeface="Times New Roman"/>
              </a:rPr>
              <a:t>wear </a:t>
            </a:r>
            <a:r>
              <a:rPr dirty="0" sz="2800" spc="5">
                <a:latin typeface="Times New Roman"/>
                <a:cs typeface="Times New Roman"/>
              </a:rPr>
              <a:t>and  </a:t>
            </a:r>
            <a:r>
              <a:rPr dirty="0" sz="2800" spc="-5">
                <a:latin typeface="Times New Roman"/>
                <a:cs typeface="Times New Roman"/>
              </a:rPr>
              <a:t>abrasion </a:t>
            </a:r>
            <a:r>
              <a:rPr dirty="0" sz="2800" spc="-10">
                <a:latin typeface="Times New Roman"/>
                <a:cs typeface="Times New Roman"/>
              </a:rPr>
              <a:t>resistant </a:t>
            </a:r>
            <a:r>
              <a:rPr dirty="0" sz="2800" spc="-5">
                <a:latin typeface="Times New Roman"/>
                <a:cs typeface="Times New Roman"/>
              </a:rPr>
              <a:t>properties. </a:t>
            </a:r>
            <a:r>
              <a:rPr dirty="0" sz="2800">
                <a:latin typeface="Times New Roman"/>
                <a:cs typeface="Times New Roman"/>
              </a:rPr>
              <a:t>It </a:t>
            </a:r>
            <a:r>
              <a:rPr dirty="0" sz="2800" spc="-30">
                <a:latin typeface="Times New Roman"/>
                <a:cs typeface="Times New Roman"/>
              </a:rPr>
              <a:t>is </a:t>
            </a:r>
            <a:r>
              <a:rPr dirty="0" sz="2800" spc="10">
                <a:latin typeface="Times New Roman"/>
                <a:cs typeface="Times New Roman"/>
              </a:rPr>
              <a:t>heat </a:t>
            </a:r>
            <a:r>
              <a:rPr dirty="0" sz="2800" spc="5">
                <a:latin typeface="Times New Roman"/>
                <a:cs typeface="Times New Roman"/>
              </a:rPr>
              <a:t>treatable and </a:t>
            </a:r>
            <a:r>
              <a:rPr dirty="0" sz="2800" spc="-35">
                <a:latin typeface="Times New Roman"/>
                <a:cs typeface="Times New Roman"/>
              </a:rPr>
              <a:t>will </a:t>
            </a:r>
            <a:r>
              <a:rPr dirty="0" sz="2800" spc="5">
                <a:latin typeface="Times New Roman"/>
                <a:cs typeface="Times New Roman"/>
              </a:rPr>
              <a:t>offer </a:t>
            </a:r>
            <a:r>
              <a:rPr dirty="0" sz="2800">
                <a:latin typeface="Times New Roman"/>
                <a:cs typeface="Times New Roman"/>
              </a:rPr>
              <a:t>a hardness </a:t>
            </a:r>
            <a:r>
              <a:rPr dirty="0" sz="2800" spc="-30">
                <a:solidFill>
                  <a:srgbClr val="1C1C1C"/>
                </a:solidFill>
                <a:latin typeface="Times New Roman"/>
                <a:cs typeface="Times New Roman"/>
              </a:rPr>
              <a:t>in </a:t>
            </a:r>
            <a:r>
              <a:rPr dirty="0" sz="2800" spc="5">
                <a:solidFill>
                  <a:srgbClr val="1C1C1C"/>
                </a:solidFill>
                <a:latin typeface="Times New Roman"/>
                <a:cs typeface="Times New Roman"/>
              </a:rPr>
              <a:t>the </a:t>
            </a:r>
            <a:r>
              <a:rPr dirty="0" sz="2800" spc="-10">
                <a:solidFill>
                  <a:srgbClr val="1C1C1C"/>
                </a:solidFill>
                <a:latin typeface="Times New Roman"/>
                <a:cs typeface="Times New Roman"/>
              </a:rPr>
              <a:t>range </a:t>
            </a:r>
            <a:r>
              <a:rPr dirty="0" sz="2800" spc="-5">
                <a:solidFill>
                  <a:srgbClr val="1C1C1C"/>
                </a:solidFill>
                <a:latin typeface="Times New Roman"/>
                <a:cs typeface="Times New Roman"/>
              </a:rPr>
              <a:t>55-62 </a:t>
            </a:r>
            <a:r>
              <a:rPr dirty="0" sz="2800" spc="-10">
                <a:solidFill>
                  <a:srgbClr val="1C1C1C"/>
                </a:solidFill>
                <a:latin typeface="Times New Roman"/>
                <a:cs typeface="Times New Roman"/>
              </a:rPr>
              <a:t>HRC, </a:t>
            </a:r>
            <a:r>
              <a:rPr dirty="0" sz="2800" spc="5">
                <a:solidFill>
                  <a:srgbClr val="1C1C1C"/>
                </a:solidFill>
                <a:latin typeface="Times New Roman"/>
                <a:cs typeface="Times New Roman"/>
              </a:rPr>
              <a:t>and </a:t>
            </a:r>
            <a:r>
              <a:rPr dirty="0" sz="2800" spc="-30">
                <a:solidFill>
                  <a:srgbClr val="1C1C1C"/>
                </a:solidFill>
                <a:latin typeface="Times New Roman"/>
                <a:cs typeface="Times New Roman"/>
              </a:rPr>
              <a:t>is </a:t>
            </a:r>
            <a:r>
              <a:rPr dirty="0" sz="2800" spc="-10">
                <a:solidFill>
                  <a:srgbClr val="1C1C1C"/>
                </a:solidFill>
                <a:latin typeface="Times New Roman"/>
                <a:cs typeface="Times New Roman"/>
              </a:rPr>
              <a:t>machinable </a:t>
            </a:r>
            <a:r>
              <a:rPr dirty="0" sz="2800" spc="-30">
                <a:solidFill>
                  <a:srgbClr val="1C1C1C"/>
                </a:solidFill>
                <a:latin typeface="Times New Roman"/>
                <a:cs typeface="Times New Roman"/>
              </a:rPr>
              <a:t>in </a:t>
            </a:r>
            <a:r>
              <a:rPr dirty="0" sz="2800" spc="5">
                <a:solidFill>
                  <a:srgbClr val="1C1C1C"/>
                </a:solidFill>
                <a:latin typeface="Times New Roman"/>
                <a:cs typeface="Times New Roman"/>
              </a:rPr>
              <a:t>the  </a:t>
            </a:r>
            <a:r>
              <a:rPr dirty="0" sz="2800">
                <a:solidFill>
                  <a:srgbClr val="1C1C1C"/>
                </a:solidFill>
                <a:latin typeface="Times New Roman"/>
                <a:cs typeface="Times New Roman"/>
              </a:rPr>
              <a:t>annealed </a:t>
            </a:r>
            <a:r>
              <a:rPr dirty="0" sz="2800" spc="-10">
                <a:solidFill>
                  <a:srgbClr val="1C1C1C"/>
                </a:solidFill>
                <a:latin typeface="Times New Roman"/>
                <a:cs typeface="Times New Roman"/>
              </a:rPr>
              <a:t>condition. </a:t>
            </a:r>
            <a:r>
              <a:rPr dirty="0" sz="2800" spc="-15">
                <a:solidFill>
                  <a:srgbClr val="1C1C1C"/>
                </a:solidFill>
                <a:latin typeface="Times New Roman"/>
                <a:cs typeface="Times New Roman"/>
              </a:rPr>
              <a:t>D2 </a:t>
            </a:r>
            <a:r>
              <a:rPr dirty="0" sz="2800" spc="5">
                <a:solidFill>
                  <a:srgbClr val="1C1C1C"/>
                </a:solidFill>
                <a:latin typeface="Times New Roman"/>
                <a:cs typeface="Times New Roman"/>
              </a:rPr>
              <a:t>steel </a:t>
            </a:r>
            <a:r>
              <a:rPr dirty="0" sz="2800" spc="-15">
                <a:solidFill>
                  <a:srgbClr val="1C1C1C"/>
                </a:solidFill>
                <a:latin typeface="Times New Roman"/>
                <a:cs typeface="Times New Roman"/>
              </a:rPr>
              <a:t>shows </a:t>
            </a:r>
            <a:r>
              <a:rPr dirty="0" sz="2800" spc="-25">
                <a:solidFill>
                  <a:srgbClr val="1C1C1C"/>
                </a:solidFill>
                <a:latin typeface="Times New Roman"/>
                <a:cs typeface="Times New Roman"/>
              </a:rPr>
              <a:t>little </a:t>
            </a:r>
            <a:r>
              <a:rPr dirty="0" sz="2800" spc="-10">
                <a:solidFill>
                  <a:srgbClr val="1C1C1C"/>
                </a:solidFill>
                <a:latin typeface="Times New Roman"/>
                <a:cs typeface="Times New Roman"/>
              </a:rPr>
              <a:t>distortion </a:t>
            </a:r>
            <a:r>
              <a:rPr dirty="0" sz="2800">
                <a:solidFill>
                  <a:srgbClr val="1C1C1C"/>
                </a:solidFill>
                <a:latin typeface="Times New Roman"/>
                <a:cs typeface="Times New Roman"/>
              </a:rPr>
              <a:t>on </a:t>
            </a:r>
            <a:r>
              <a:rPr dirty="0" sz="2800" spc="5">
                <a:solidFill>
                  <a:srgbClr val="1C1C1C"/>
                </a:solidFill>
                <a:latin typeface="Times New Roman"/>
                <a:cs typeface="Times New Roman"/>
              </a:rPr>
              <a:t>correct </a:t>
            </a:r>
            <a:r>
              <a:rPr dirty="0" sz="2800" spc="-10">
                <a:solidFill>
                  <a:srgbClr val="1C1C1C"/>
                </a:solidFill>
                <a:latin typeface="Times New Roman"/>
                <a:cs typeface="Times New Roman"/>
              </a:rPr>
              <a:t>hardening. </a:t>
            </a:r>
            <a:r>
              <a:rPr dirty="0" sz="2800" spc="-15">
                <a:solidFill>
                  <a:srgbClr val="1C1C1C"/>
                </a:solidFill>
                <a:latin typeface="Times New Roman"/>
                <a:cs typeface="Times New Roman"/>
              </a:rPr>
              <a:t>D2 steel’s </a:t>
            </a:r>
            <a:r>
              <a:rPr dirty="0" sz="2800" spc="-35">
                <a:solidFill>
                  <a:srgbClr val="1C1C1C"/>
                </a:solidFill>
                <a:latin typeface="Times New Roman"/>
                <a:cs typeface="Times New Roman"/>
              </a:rPr>
              <a:t>high </a:t>
            </a:r>
            <a:r>
              <a:rPr dirty="0" sz="2800" spc="-10">
                <a:solidFill>
                  <a:srgbClr val="1C1C1C"/>
                </a:solidFill>
                <a:latin typeface="Times New Roman"/>
                <a:cs typeface="Times New Roman"/>
              </a:rPr>
              <a:t>chromium </a:t>
            </a:r>
            <a:r>
              <a:rPr dirty="0" sz="2800" spc="5">
                <a:solidFill>
                  <a:srgbClr val="1C1C1C"/>
                </a:solidFill>
                <a:latin typeface="Times New Roman"/>
                <a:cs typeface="Times New Roman"/>
              </a:rPr>
              <a:t>content </a:t>
            </a:r>
            <a:r>
              <a:rPr dirty="0" sz="2800" spc="-25">
                <a:solidFill>
                  <a:srgbClr val="1C1C1C"/>
                </a:solidFill>
                <a:latin typeface="Times New Roman"/>
                <a:cs typeface="Times New Roman"/>
              </a:rPr>
              <a:t>gives </a:t>
            </a:r>
            <a:r>
              <a:rPr dirty="0" sz="2800" spc="-30">
                <a:solidFill>
                  <a:srgbClr val="1C1C1C"/>
                </a:solidFill>
                <a:latin typeface="Times New Roman"/>
                <a:cs typeface="Times New Roman"/>
              </a:rPr>
              <a:t>it </a:t>
            </a:r>
            <a:r>
              <a:rPr dirty="0" sz="2800" spc="-45">
                <a:solidFill>
                  <a:srgbClr val="1C1C1C"/>
                </a:solidFill>
                <a:latin typeface="Times New Roman"/>
                <a:cs typeface="Times New Roman"/>
              </a:rPr>
              <a:t>mild  </a:t>
            </a:r>
            <a:r>
              <a:rPr dirty="0" sz="2800" spc="-10">
                <a:solidFill>
                  <a:srgbClr val="1C1C1C"/>
                </a:solidFill>
                <a:latin typeface="Times New Roman"/>
                <a:cs typeface="Times New Roman"/>
              </a:rPr>
              <a:t>corrosion </a:t>
            </a:r>
            <a:r>
              <a:rPr dirty="0" sz="2800" spc="-15">
                <a:solidFill>
                  <a:srgbClr val="1C1C1C"/>
                </a:solidFill>
                <a:latin typeface="Times New Roman"/>
                <a:cs typeface="Times New Roman"/>
              </a:rPr>
              <a:t>resisting </a:t>
            </a:r>
            <a:r>
              <a:rPr dirty="0" sz="2800">
                <a:solidFill>
                  <a:srgbClr val="1C1C1C"/>
                </a:solidFill>
                <a:latin typeface="Times New Roman"/>
                <a:cs typeface="Times New Roman"/>
              </a:rPr>
              <a:t>properties </a:t>
            </a:r>
            <a:r>
              <a:rPr dirty="0" sz="2800" spc="-30">
                <a:solidFill>
                  <a:srgbClr val="1C1C1C"/>
                </a:solidFill>
                <a:latin typeface="Times New Roman"/>
                <a:cs typeface="Times New Roman"/>
              </a:rPr>
              <a:t>in </a:t>
            </a:r>
            <a:r>
              <a:rPr dirty="0" sz="2800" spc="5">
                <a:solidFill>
                  <a:srgbClr val="1C1C1C"/>
                </a:solidFill>
                <a:latin typeface="Times New Roman"/>
                <a:cs typeface="Times New Roman"/>
              </a:rPr>
              <a:t>the hardened</a:t>
            </a:r>
            <a:r>
              <a:rPr dirty="0" sz="2800" spc="95">
                <a:solidFill>
                  <a:srgbClr val="1C1C1C"/>
                </a:solidFill>
                <a:latin typeface="Times New Roman"/>
                <a:cs typeface="Times New Roman"/>
              </a:rPr>
              <a:t> </a:t>
            </a:r>
            <a:r>
              <a:rPr dirty="0" sz="2800" spc="-10">
                <a:solidFill>
                  <a:srgbClr val="1C1C1C"/>
                </a:solidFill>
                <a:latin typeface="Times New Roman"/>
                <a:cs typeface="Times New Roman"/>
              </a:rPr>
              <a:t>condition.</a:t>
            </a:r>
            <a:endParaRPr sz="2800">
              <a:latin typeface="Times New Roman"/>
              <a:cs typeface="Times New Roman"/>
            </a:endParaRPr>
          </a:p>
          <a:p>
            <a:pPr marL="12700" marR="494665">
              <a:lnSpc>
                <a:spcPct val="100000"/>
              </a:lnSpc>
              <a:spcBef>
                <a:spcPts val="825"/>
              </a:spcBef>
            </a:pPr>
            <a:r>
              <a:rPr dirty="0" sz="2800">
                <a:solidFill>
                  <a:srgbClr val="1C1C1C"/>
                </a:solidFill>
                <a:latin typeface="Times New Roman"/>
                <a:cs typeface="Times New Roman"/>
              </a:rPr>
              <a:t>If you </a:t>
            </a:r>
            <a:r>
              <a:rPr dirty="0" sz="2800" spc="10">
                <a:solidFill>
                  <a:srgbClr val="1C1C1C"/>
                </a:solidFill>
                <a:latin typeface="Times New Roman"/>
                <a:cs typeface="Times New Roman"/>
              </a:rPr>
              <a:t>need better </a:t>
            </a:r>
            <a:r>
              <a:rPr dirty="0" sz="2800" spc="-15">
                <a:solidFill>
                  <a:srgbClr val="1C1C1C"/>
                </a:solidFill>
                <a:latin typeface="Times New Roman"/>
                <a:cs typeface="Times New Roman"/>
              </a:rPr>
              <a:t>machinability </a:t>
            </a:r>
            <a:r>
              <a:rPr dirty="0" sz="2800" spc="10">
                <a:solidFill>
                  <a:srgbClr val="1C1C1C"/>
                </a:solidFill>
                <a:latin typeface="Times New Roman"/>
                <a:cs typeface="Times New Roman"/>
              </a:rPr>
              <a:t>then </a:t>
            </a:r>
            <a:r>
              <a:rPr dirty="0" sz="2800" spc="-5">
                <a:latin typeface="Times New Roman"/>
                <a:cs typeface="Times New Roman"/>
              </a:rPr>
              <a:t>consider </a:t>
            </a:r>
            <a:r>
              <a:rPr altLang="en-IN" dirty="0" sz="2800" lang="en-US" spc="-15" u="none">
                <a:solidFill>
                  <a:srgbClr val="000000"/>
                </a:solidFill>
                <a:uFill>
                  <a:solidFill>
                    <a:srgbClr val="0462C1"/>
                  </a:solidFill>
                </a:uFill>
                <a:latin typeface="Times New Roman"/>
                <a:cs typeface="Times New Roman"/>
              </a:rPr>
              <a:t>A</a:t>
            </a:r>
            <a:r>
              <a:rPr altLang="en-IN" dirty="0" sz="2800" lang="en-US" spc="-15" u="none">
                <a:solidFill>
                  <a:srgbClr val="000000"/>
                </a:solidFill>
                <a:uFill>
                  <a:solidFill>
                    <a:srgbClr val="0462C1"/>
                  </a:solidFill>
                </a:uFill>
                <a:latin typeface="Times New Roman"/>
                <a:cs typeface="Times New Roman"/>
              </a:rPr>
              <a:t>2</a:t>
            </a:r>
            <a:r>
              <a:rPr altLang="en-IN" dirty="0" sz="2800" lang="en-US" spc="-15" u="none">
                <a:solidFill>
                  <a:srgbClr val="000000"/>
                </a:solidFill>
                <a:uFill>
                  <a:solidFill>
                    <a:srgbClr val="0462C1"/>
                  </a:solidFill>
                </a:uFill>
                <a:latin typeface="Times New Roman"/>
                <a:cs typeface="Times New Roman"/>
              </a:rPr>
              <a:t> </a:t>
            </a:r>
            <a:r>
              <a:rPr altLang="en-IN" dirty="0" sz="2800" lang="en-US" spc="-15" u="none">
                <a:solidFill>
                  <a:srgbClr val="000000"/>
                </a:solidFill>
                <a:uFill>
                  <a:solidFill>
                    <a:srgbClr val="0462C1"/>
                  </a:solidFill>
                </a:uFill>
                <a:latin typeface="Times New Roman"/>
                <a:cs typeface="Times New Roman"/>
              </a:rPr>
              <a:t>T</a:t>
            </a:r>
            <a:r>
              <a:rPr altLang="en-IN" dirty="0" sz="2800" lang="en-US" spc="-15" u="none">
                <a:solidFill>
                  <a:srgbClr val="000000"/>
                </a:solidFill>
                <a:uFill>
                  <a:solidFill>
                    <a:srgbClr val="0462C1"/>
                  </a:solidFill>
                </a:uFill>
                <a:latin typeface="Times New Roman"/>
                <a:cs typeface="Times New Roman"/>
              </a:rPr>
              <a:t>o</a:t>
            </a:r>
            <a:r>
              <a:rPr altLang="en-IN" dirty="0" sz="2800" lang="en-US" spc="-15" u="none">
                <a:solidFill>
                  <a:srgbClr val="000000"/>
                </a:solidFill>
                <a:uFill>
                  <a:solidFill>
                    <a:srgbClr val="0462C1"/>
                  </a:solidFill>
                </a:uFill>
                <a:latin typeface="Times New Roman"/>
                <a:cs typeface="Times New Roman"/>
              </a:rPr>
              <a:t>o</a:t>
            </a:r>
            <a:r>
              <a:rPr altLang="en-IN" dirty="0" sz="2800" lang="en-US" spc="-15" u="none">
                <a:solidFill>
                  <a:srgbClr val="000000"/>
                </a:solidFill>
                <a:uFill>
                  <a:solidFill>
                    <a:srgbClr val="0462C1"/>
                  </a:solidFill>
                </a:uFill>
                <a:latin typeface="Times New Roman"/>
                <a:cs typeface="Times New Roman"/>
              </a:rPr>
              <a:t>l</a:t>
            </a:r>
            <a:r>
              <a:rPr altLang="en-IN" dirty="0" sz="2800" lang="en-US" spc="-15" u="none">
                <a:solidFill>
                  <a:srgbClr val="000000"/>
                </a:solidFill>
                <a:uFill>
                  <a:solidFill>
                    <a:srgbClr val="0462C1"/>
                  </a:solidFill>
                </a:uFill>
                <a:latin typeface="Times New Roman"/>
                <a:cs typeface="Times New Roman"/>
              </a:rPr>
              <a:t> </a:t>
            </a:r>
            <a:r>
              <a:rPr altLang="en-IN" dirty="0" sz="2800" lang="en-US" spc="-15" u="none">
                <a:solidFill>
                  <a:srgbClr val="000000"/>
                </a:solidFill>
                <a:uFill>
                  <a:solidFill>
                    <a:srgbClr val="0462C1"/>
                  </a:solidFill>
                </a:uFill>
                <a:latin typeface="Times New Roman"/>
                <a:cs typeface="Times New Roman"/>
              </a:rPr>
              <a:t>S</a:t>
            </a:r>
            <a:r>
              <a:rPr altLang="en-IN" dirty="0" sz="2800" lang="en-US" spc="-15" u="none">
                <a:solidFill>
                  <a:srgbClr val="000000"/>
                </a:solidFill>
                <a:uFill>
                  <a:solidFill>
                    <a:srgbClr val="0462C1"/>
                  </a:solidFill>
                </a:uFill>
                <a:latin typeface="Times New Roman"/>
                <a:cs typeface="Times New Roman"/>
              </a:rPr>
              <a:t>t</a:t>
            </a:r>
            <a:r>
              <a:rPr altLang="en-IN" dirty="0" sz="2800" lang="en-US" spc="-15" u="none">
                <a:solidFill>
                  <a:srgbClr val="000000"/>
                </a:solidFill>
                <a:uFill>
                  <a:solidFill>
                    <a:srgbClr val="0462C1"/>
                  </a:solidFill>
                </a:uFill>
                <a:latin typeface="Times New Roman"/>
                <a:cs typeface="Times New Roman"/>
              </a:rPr>
              <a:t>e</a:t>
            </a:r>
            <a:r>
              <a:rPr altLang="en-IN" dirty="0" sz="2800" lang="en-US" spc="-15" u="none">
                <a:solidFill>
                  <a:srgbClr val="000000"/>
                </a:solidFill>
                <a:uFill>
                  <a:solidFill>
                    <a:srgbClr val="0462C1"/>
                  </a:solidFill>
                </a:uFill>
                <a:latin typeface="Times New Roman"/>
                <a:cs typeface="Times New Roman"/>
              </a:rPr>
              <a:t>e</a:t>
            </a:r>
            <a:r>
              <a:rPr altLang="en-IN" dirty="0" sz="2800" lang="en-US" spc="-15" u="none">
                <a:solidFill>
                  <a:srgbClr val="000000"/>
                </a:solidFill>
                <a:uFill>
                  <a:solidFill>
                    <a:srgbClr val="0462C1"/>
                  </a:solidFill>
                </a:uFill>
                <a:latin typeface="Times New Roman"/>
                <a:cs typeface="Times New Roman"/>
              </a:rPr>
              <a:t>l</a:t>
            </a:r>
            <a:r>
              <a:rPr dirty="0" sz="2800" spc="10">
                <a:solidFill>
                  <a:srgbClr val="0462C1"/>
                </a:solidFill>
                <a:latin typeface="Times New Roman"/>
                <a:cs typeface="Times New Roman"/>
                <a:hlinkClick r:id="rId1"/>
              </a:rPr>
              <a:t> </a:t>
            </a:r>
            <a:r>
              <a:rPr dirty="0" sz="2800" spc="-10">
                <a:solidFill>
                  <a:srgbClr val="1C1C1C"/>
                </a:solidFill>
                <a:latin typeface="Times New Roman"/>
                <a:cs typeface="Times New Roman"/>
              </a:rPr>
              <a:t>which </a:t>
            </a:r>
            <a:r>
              <a:rPr dirty="0" sz="2800" spc="5">
                <a:solidFill>
                  <a:srgbClr val="1C1C1C"/>
                </a:solidFill>
                <a:latin typeface="Times New Roman"/>
                <a:cs typeface="Times New Roman"/>
              </a:rPr>
              <a:t>has </a:t>
            </a:r>
            <a:r>
              <a:rPr dirty="0" sz="2800">
                <a:solidFill>
                  <a:srgbClr val="1C1C1C"/>
                </a:solidFill>
                <a:latin typeface="Times New Roman"/>
                <a:cs typeface="Times New Roman"/>
              </a:rPr>
              <a:t>a </a:t>
            </a:r>
            <a:r>
              <a:rPr dirty="0" sz="2800" spc="-10">
                <a:solidFill>
                  <a:srgbClr val="1C1C1C"/>
                </a:solidFill>
                <a:latin typeface="Times New Roman"/>
                <a:cs typeface="Times New Roman"/>
              </a:rPr>
              <a:t>chromium </a:t>
            </a:r>
            <a:r>
              <a:rPr dirty="0" sz="2800" spc="10">
                <a:solidFill>
                  <a:srgbClr val="1C1C1C"/>
                </a:solidFill>
                <a:latin typeface="Times New Roman"/>
                <a:cs typeface="Times New Roman"/>
              </a:rPr>
              <a:t>content </a:t>
            </a:r>
            <a:r>
              <a:rPr dirty="0" sz="2800">
                <a:solidFill>
                  <a:srgbClr val="1C1C1C"/>
                </a:solidFill>
                <a:latin typeface="Times New Roman"/>
                <a:cs typeface="Times New Roman"/>
              </a:rPr>
              <a:t>of 5% </a:t>
            </a:r>
            <a:r>
              <a:rPr dirty="0" sz="2800" spc="5">
                <a:solidFill>
                  <a:srgbClr val="1C1C1C"/>
                </a:solidFill>
                <a:latin typeface="Times New Roman"/>
                <a:cs typeface="Times New Roman"/>
              </a:rPr>
              <a:t>and </a:t>
            </a:r>
            <a:r>
              <a:rPr dirty="0" sz="2800" spc="-25">
                <a:solidFill>
                  <a:srgbClr val="1C1C1C"/>
                </a:solidFill>
                <a:latin typeface="Times New Roman"/>
                <a:cs typeface="Times New Roman"/>
              </a:rPr>
              <a:t>is </a:t>
            </a:r>
            <a:r>
              <a:rPr dirty="0" sz="2800" spc="-15">
                <a:solidFill>
                  <a:srgbClr val="1C1C1C"/>
                </a:solidFill>
                <a:latin typeface="Times New Roman"/>
                <a:cs typeface="Times New Roman"/>
              </a:rPr>
              <a:t>more </a:t>
            </a:r>
            <a:r>
              <a:rPr dirty="0" sz="2800" spc="-10">
                <a:solidFill>
                  <a:srgbClr val="1C1C1C"/>
                </a:solidFill>
                <a:latin typeface="Times New Roman"/>
                <a:cs typeface="Times New Roman"/>
              </a:rPr>
              <a:t>readily  machinable.</a:t>
            </a:r>
            <a:endParaRPr sz="2800">
              <a:latin typeface="Times New Roman"/>
              <a:cs typeface="Times New Roman"/>
            </a:endParaRPr>
          </a:p>
          <a:p>
            <a:pPr indent="-343535" marL="1517650">
              <a:lnSpc>
                <a:spcPct val="100000"/>
              </a:lnSpc>
              <a:spcBef>
                <a:spcPts val="894"/>
              </a:spcBef>
              <a:buSzPct val="79166"/>
              <a:buFont typeface="Symbol"/>
              <a:buChar char=""/>
              <a:tabLst>
                <a:tab algn="l" pos="1517650"/>
                <a:tab algn="l" pos="1518285"/>
              </a:tabLst>
            </a:pPr>
            <a:endParaRPr sz="1300">
              <a:latin typeface="Times New Roman"/>
              <a:cs typeface="Times New Roman"/>
            </a:endParaRPr>
          </a:p>
          <a:p>
            <a:pPr indent="-343535" marL="1517650">
              <a:lnSpc>
                <a:spcPct val="100000"/>
              </a:lnSpc>
              <a:spcBef>
                <a:spcPts val="969"/>
              </a:spcBef>
              <a:buSzPct val="79166"/>
              <a:buFont typeface="Symbol"/>
              <a:buChar char=""/>
              <a:tabLst>
                <a:tab algn="l" pos="1517650"/>
                <a:tab algn="l" pos="1518285"/>
              </a:tabLst>
            </a:pPr>
            <a:endParaRPr sz="12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0" name=""/>
          <p:cNvSpPr txBox="1"/>
          <p:nvPr/>
        </p:nvSpPr>
        <p:spPr>
          <a:xfrm>
            <a:off x="310371" y="207689"/>
            <a:ext cx="6697827" cy="510540"/>
          </a:xfrm>
          <a:prstGeom prst="rect"/>
        </p:spPr>
        <p:txBody>
          <a:bodyPr rtlCol="0" wrap="square">
            <a:spAutoFit/>
          </a:bodyPr>
          <a:p>
            <a:r>
              <a:rPr altLang="en-IN" b="1" sz="2800" lang="en-US">
                <a:solidFill>
                  <a:srgbClr val="000000"/>
                </a:solidFill>
              </a:rPr>
              <a:t>M</a:t>
            </a:r>
            <a:r>
              <a:rPr altLang="en-IN" b="1" sz="2800" lang="en-US">
                <a:solidFill>
                  <a:srgbClr val="000000"/>
                </a:solidFill>
              </a:rPr>
              <a:t>A</a:t>
            </a:r>
            <a:r>
              <a:rPr altLang="en-IN" b="1" sz="2800" lang="en-US">
                <a:solidFill>
                  <a:srgbClr val="000000"/>
                </a:solidFill>
              </a:rPr>
              <a:t>T</a:t>
            </a:r>
            <a:r>
              <a:rPr altLang="en-IN" b="1" sz="2800" lang="en-US">
                <a:solidFill>
                  <a:srgbClr val="000000"/>
                </a:solidFill>
              </a:rPr>
              <a:t>ERIAL</a:t>
            </a:r>
            <a:r>
              <a:rPr altLang="en-IN" b="1" sz="2800" lang="en-US">
                <a:solidFill>
                  <a:srgbClr val="000000"/>
                </a:solidFill>
              </a:rPr>
              <a:t> </a:t>
            </a:r>
            <a:r>
              <a:rPr altLang="en-IN" b="1" sz="2800" lang="en-US">
                <a:solidFill>
                  <a:srgbClr val="000000"/>
                </a:solidFill>
              </a:rPr>
              <a:t>P</a:t>
            </a:r>
            <a:r>
              <a:rPr altLang="en-IN" b="1" sz="2800" lang="en-US">
                <a:solidFill>
                  <a:srgbClr val="000000"/>
                </a:solidFill>
              </a:rPr>
              <a:t>R</a:t>
            </a:r>
            <a:r>
              <a:rPr altLang="en-IN" b="1" sz="2800" lang="en-US">
                <a:solidFill>
                  <a:srgbClr val="000000"/>
                </a:solidFill>
              </a:rPr>
              <a:t>O</a:t>
            </a:r>
            <a:r>
              <a:rPr altLang="en-IN" b="1" sz="2800" lang="en-US">
                <a:solidFill>
                  <a:srgbClr val="000000"/>
                </a:solidFill>
              </a:rPr>
              <a:t>P</a:t>
            </a:r>
            <a:r>
              <a:rPr altLang="en-IN" b="1" sz="2800" lang="en-US">
                <a:solidFill>
                  <a:srgbClr val="000000"/>
                </a:solidFill>
              </a:rPr>
              <a:t>E</a:t>
            </a:r>
            <a:r>
              <a:rPr altLang="en-IN" b="1" sz="2800" lang="en-US">
                <a:solidFill>
                  <a:srgbClr val="000000"/>
                </a:solidFill>
              </a:rPr>
              <a:t>R</a:t>
            </a:r>
            <a:r>
              <a:rPr altLang="en-IN" b="1" sz="2800" lang="en-US">
                <a:solidFill>
                  <a:srgbClr val="000000"/>
                </a:solidFill>
              </a:rPr>
              <a:t>T</a:t>
            </a:r>
            <a:r>
              <a:rPr altLang="en-IN" b="1" sz="2800" lang="en-US">
                <a:solidFill>
                  <a:srgbClr val="000000"/>
                </a:solidFill>
              </a:rPr>
              <a:t>I</a:t>
            </a:r>
            <a:r>
              <a:rPr altLang="en-IN" b="1" sz="2800" lang="en-US">
                <a:solidFill>
                  <a:srgbClr val="000000"/>
                </a:solidFill>
              </a:rPr>
              <a:t>E</a:t>
            </a:r>
            <a:r>
              <a:rPr altLang="en-IN" b="1" sz="2800" lang="en-US">
                <a:solidFill>
                  <a:srgbClr val="000000"/>
                </a:solidFill>
              </a:rPr>
              <a:t>S</a:t>
            </a:r>
            <a:r>
              <a:rPr altLang="en-IN" b="1" sz="2800" lang="en-US">
                <a:solidFill>
                  <a:srgbClr val="000000"/>
                </a:solidFill>
              </a:rPr>
              <a:t> </a:t>
            </a:r>
            <a:r>
              <a:rPr altLang="en-IN" b="1" sz="2800" lang="en-US">
                <a:solidFill>
                  <a:srgbClr val="000000"/>
                </a:solidFill>
              </a:rPr>
              <a:t>O</a:t>
            </a:r>
            <a:r>
              <a:rPr altLang="en-IN" b="1" sz="2800" lang="en-US">
                <a:solidFill>
                  <a:srgbClr val="000000"/>
                </a:solidFill>
              </a:rPr>
              <a:t>F</a:t>
            </a:r>
            <a:r>
              <a:rPr altLang="en-IN" b="1" sz="2800" lang="en-US">
                <a:solidFill>
                  <a:srgbClr val="000000"/>
                </a:solidFill>
              </a:rPr>
              <a:t> </a:t>
            </a:r>
            <a:r>
              <a:rPr altLang="en-IN" b="1" sz="2800" lang="en-US">
                <a:solidFill>
                  <a:srgbClr val="000000"/>
                </a:solidFill>
              </a:rPr>
              <a:t>S</a:t>
            </a:r>
            <a:r>
              <a:rPr altLang="en-IN" b="1" sz="2800" lang="en-US">
                <a:solidFill>
                  <a:srgbClr val="000000"/>
                </a:solidFill>
              </a:rPr>
              <a:t>S</a:t>
            </a:r>
            <a:r>
              <a:rPr altLang="en-IN" b="1" sz="2800" lang="en-US">
                <a:solidFill>
                  <a:srgbClr val="000000"/>
                </a:solidFill>
              </a:rPr>
              <a:t>4</a:t>
            </a:r>
            <a:r>
              <a:rPr altLang="en-IN" b="1" sz="2800" lang="en-US">
                <a:solidFill>
                  <a:srgbClr val="000000"/>
                </a:solidFill>
              </a:rPr>
              <a:t>3</a:t>
            </a:r>
            <a:r>
              <a:rPr altLang="en-IN" b="1" sz="2800" lang="en-US">
                <a:solidFill>
                  <a:srgbClr val="000000"/>
                </a:solidFill>
              </a:rPr>
              <a:t>0</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sp>
        <p:nvSpPr>
          <p:cNvPr id="1048611" name=""/>
          <p:cNvSpPr txBox="1"/>
          <p:nvPr/>
        </p:nvSpPr>
        <p:spPr>
          <a:xfrm>
            <a:off x="579823" y="899158"/>
            <a:ext cx="11032352" cy="5539740"/>
          </a:xfrm>
          <a:prstGeom prst="rect"/>
        </p:spPr>
        <p:txBody>
          <a:bodyPr rtlCol="0" wrap="square">
            <a:spAutoFit/>
          </a:bodyPr>
          <a:p>
            <a:r>
              <a:rPr sz="2800" lang="en-GB">
                <a:solidFill>
                  <a:srgbClr val="000000"/>
                </a:solidFill>
              </a:rPr>
              <a:t>As ferritic steels go, 430 stainless steel is the most common. It is used in 
a variety of applications, mostly indoors. Its high chromium content offers great 
corrosion resistance, especially under normal atmospheric conditions. It is able to form passivated chromium oxide barriers, which are both tough and durable. And 
it’s high chromium content allows the 430 grade to self-renew this thin protective layer particularly fast. 430 stainless steel resists chloride-induced stress corrosion cracking better than many ferritic steels. It also holds up well against corrosion in the presence of dilute organic acids and many alkalis. This makes stainless steel 
430 ideal for use in kitchen applications, such as utensils and working areas. It has also been shown to resist nitric acid well, making it suitable for certain chemical applications.</a:t>
            </a:r>
            <a:endParaRPr sz="2800" lang="en-GB">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2" name=""/>
          <p:cNvSpPr txBox="1"/>
          <p:nvPr/>
        </p:nvSpPr>
        <p:spPr>
          <a:xfrm>
            <a:off x="296550" y="289368"/>
            <a:ext cx="6457765" cy="510540"/>
          </a:xfrm>
          <a:prstGeom prst="rect"/>
        </p:spPr>
        <p:txBody>
          <a:bodyPr rtlCol="0" wrap="square">
            <a:spAutoFit/>
          </a:bodyPr>
          <a:p>
            <a:r>
              <a:rPr altLang="en-IN" b="1" sz="2800" lang="en-US">
                <a:solidFill>
                  <a:srgbClr val="000000"/>
                </a:solidFill>
              </a:rPr>
              <a:t>C</a:t>
            </a:r>
            <a:r>
              <a:rPr altLang="en-IN" b="1" sz="2800" lang="en-US">
                <a:solidFill>
                  <a:srgbClr val="000000"/>
                </a:solidFill>
              </a:rPr>
              <a:t>H</a:t>
            </a:r>
            <a:r>
              <a:rPr altLang="en-IN" b="1" sz="2800" lang="en-US">
                <a:solidFill>
                  <a:srgbClr val="000000"/>
                </a:solidFill>
              </a:rPr>
              <a:t>E</a:t>
            </a:r>
            <a:r>
              <a:rPr altLang="en-IN" b="1" sz="2800" lang="en-US">
                <a:solidFill>
                  <a:srgbClr val="000000"/>
                </a:solidFill>
              </a:rPr>
              <a:t>MICAL</a:t>
            </a:r>
            <a:r>
              <a:rPr altLang="en-IN" b="1" sz="2800" lang="en-US">
                <a:solidFill>
                  <a:srgbClr val="000000"/>
                </a:solidFill>
              </a:rPr>
              <a:t> </a:t>
            </a:r>
            <a:r>
              <a:rPr altLang="en-IN" b="1" sz="2800" lang="en-US">
                <a:solidFill>
                  <a:srgbClr val="000000"/>
                </a:solidFill>
              </a:rPr>
              <a:t>C</a:t>
            </a:r>
            <a:r>
              <a:rPr altLang="en-IN" b="1" sz="2800" lang="en-US">
                <a:solidFill>
                  <a:srgbClr val="000000"/>
                </a:solidFill>
              </a:rPr>
              <a:t>O</a:t>
            </a:r>
            <a:r>
              <a:rPr altLang="en-IN" b="1" sz="2800" lang="en-US">
                <a:solidFill>
                  <a:srgbClr val="000000"/>
                </a:solidFill>
              </a:rPr>
              <a:t>M</a:t>
            </a:r>
            <a:r>
              <a:rPr altLang="en-IN" b="1" sz="2800" lang="en-US">
                <a:solidFill>
                  <a:srgbClr val="000000"/>
                </a:solidFill>
              </a:rPr>
              <a:t>P</a:t>
            </a:r>
            <a:r>
              <a:rPr altLang="en-IN" b="1" sz="2800" lang="en-US">
                <a:solidFill>
                  <a:srgbClr val="000000"/>
                </a:solidFill>
              </a:rPr>
              <a:t>O</a:t>
            </a:r>
            <a:r>
              <a:rPr altLang="en-IN" b="1" sz="2800" lang="en-US">
                <a:solidFill>
                  <a:srgbClr val="000000"/>
                </a:solidFill>
              </a:rPr>
              <a:t>S</a:t>
            </a:r>
            <a:r>
              <a:rPr altLang="en-IN" b="1" sz="2800" lang="en-US">
                <a:solidFill>
                  <a:srgbClr val="000000"/>
                </a:solidFill>
              </a:rPr>
              <a:t>ITION</a:t>
            </a:r>
            <a:r>
              <a:rPr altLang="en-IN" b="1" sz="2800" lang="en-US">
                <a:solidFill>
                  <a:srgbClr val="000000"/>
                </a:solidFill>
              </a:rPr>
              <a:t> </a:t>
            </a:r>
            <a:r>
              <a:rPr altLang="en-IN" b="1" sz="2800" lang="en-US">
                <a:solidFill>
                  <a:srgbClr val="000000"/>
                </a:solidFill>
              </a:rPr>
              <a:t>O</a:t>
            </a:r>
            <a:r>
              <a:rPr altLang="en-IN" b="1" sz="2800" lang="en-US">
                <a:solidFill>
                  <a:srgbClr val="000000"/>
                </a:solidFill>
              </a:rPr>
              <a:t>F</a:t>
            </a:r>
            <a:r>
              <a:rPr altLang="en-IN" b="1" sz="2800" lang="en-US">
                <a:solidFill>
                  <a:srgbClr val="000000"/>
                </a:solidFill>
              </a:rPr>
              <a:t> </a:t>
            </a:r>
            <a:r>
              <a:rPr altLang="en-IN" b="1" sz="2800" lang="en-US">
                <a:solidFill>
                  <a:srgbClr val="000000"/>
                </a:solidFill>
              </a:rPr>
              <a:t>S</a:t>
            </a:r>
            <a:r>
              <a:rPr altLang="en-IN" b="1" sz="2800" lang="en-US">
                <a:solidFill>
                  <a:srgbClr val="000000"/>
                </a:solidFill>
              </a:rPr>
              <a:t>S</a:t>
            </a:r>
            <a:r>
              <a:rPr altLang="en-IN" b="1" sz="2800" lang="en-US">
                <a:solidFill>
                  <a:srgbClr val="000000"/>
                </a:solidFill>
              </a:rPr>
              <a:t>4</a:t>
            </a:r>
            <a:r>
              <a:rPr altLang="en-IN" b="1" sz="2800" lang="en-US">
                <a:solidFill>
                  <a:srgbClr val="000000"/>
                </a:solidFill>
              </a:rPr>
              <a:t>3</a:t>
            </a:r>
            <a:r>
              <a:rPr altLang="en-IN" b="1" sz="2800" lang="en-US">
                <a:solidFill>
                  <a:srgbClr val="000000"/>
                </a:solidFill>
              </a:rPr>
              <a:t>0</a:t>
            </a:r>
            <a:r>
              <a:rPr altLang="en-IN" b="1" sz="2800" lang="en-US">
                <a:solidFill>
                  <a:srgbClr val="000000"/>
                </a:solidFill>
              </a:rPr>
              <a:t> </a:t>
            </a:r>
            <a:r>
              <a:rPr altLang="en-IN" b="1" sz="2800" lang="en-US">
                <a:solidFill>
                  <a:srgbClr val="000000"/>
                </a:solidFill>
              </a:rPr>
              <a:t>:</a:t>
            </a:r>
            <a:endParaRPr sz="2800" lang="en-GB">
              <a:solidFill>
                <a:srgbClr val="000000"/>
              </a:solidFill>
            </a:endParaRPr>
          </a:p>
        </p:txBody>
      </p:sp>
      <p:graphicFrame>
        <p:nvGraphicFramePr>
          <p:cNvPr id="4194304" name=""/>
          <p:cNvGraphicFramePr>
            <a:graphicFrameLocks/>
          </p:cNvGraphicFramePr>
          <p:nvPr/>
        </p:nvGraphicFramePr>
        <p:xfrm>
          <a:off x="1524000" y="1290225"/>
          <a:ext cx="9144000" cy="4795074"/>
        </p:xfrm>
        <a:graphic>
          <a:graphicData uri="http://schemas.openxmlformats.org/drawingml/2006/table">
            <a:tbl>
              <a:tblPr firstRow="1" bandRow="1">
                <a:tableStyleId>{5940675A-B579-460E-94D1-54222C63F5DA}</a:tableStyleId>
              </a:tblPr>
              <a:tblGrid>
                <a:gridCol w="4572000"/>
                <a:gridCol w="4572000"/>
              </a:tblGrid>
              <a:tr h="532786">
                <a:tc>
                  <a:txBody>
                    <a:bodyPr/>
                    <a:p>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lang="en-US"/>
                        <a:t> </a:t>
                      </a:r>
                      <a:r>
                        <a:rPr altLang="en-IN" b="1" sz="2800" lang="en-US"/>
                        <a:t>E</a:t>
                      </a:r>
                      <a:r>
                        <a:rPr altLang="en-IN" b="1" sz="2800" lang="en-US"/>
                        <a:t>L</a:t>
                      </a:r>
                      <a:r>
                        <a:rPr altLang="en-IN" b="1" sz="2800" lang="en-US"/>
                        <a:t>E</a:t>
                      </a:r>
                      <a:r>
                        <a:rPr altLang="en-IN" b="1" sz="2800" lang="en-US"/>
                        <a:t>M</a:t>
                      </a:r>
                      <a:r>
                        <a:rPr altLang="en-IN" b="1" sz="2800" lang="en-US"/>
                        <a:t>E</a:t>
                      </a:r>
                      <a:r>
                        <a:rPr altLang="en-IN" b="1" sz="2800" lang="en-US"/>
                        <a:t>NT</a:t>
                      </a:r>
                      <a:r>
                        <a:rPr altLang="en-IN" b="1" sz="2800" lang="en-US"/>
                        <a:t>S</a:t>
                      </a:r>
                      <a:r>
                        <a:rPr altLang="en-IN" b="1" sz="2800" lang="en-US"/>
                        <a:t> </a:t>
                      </a:r>
                      <a:endParaRPr altLang="en-US" lang="en-GB"/>
                    </a:p>
                  </a:txBody>
                </a:tc>
                <a:tc>
                  <a:txBody>
                    <a:bodyPr/>
                    <a:p>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 </a:t>
                      </a:r>
                      <a:r>
                        <a:rPr altLang="en-IN" b="1" sz="2800" lang="en-US"/>
                        <a:t>C</a:t>
                      </a:r>
                      <a:r>
                        <a:rPr altLang="en-IN" b="1" sz="2800" lang="en-US"/>
                        <a:t>O</a:t>
                      </a:r>
                      <a:r>
                        <a:rPr altLang="en-IN" b="1" sz="2800" lang="en-US"/>
                        <a:t>N</a:t>
                      </a:r>
                      <a:r>
                        <a:rPr altLang="en-IN" b="1" sz="2800" lang="en-US"/>
                        <a:t>T</a:t>
                      </a:r>
                      <a:r>
                        <a:rPr altLang="en-IN" b="1" sz="2800" lang="en-US"/>
                        <a:t>E</a:t>
                      </a:r>
                      <a:r>
                        <a:rPr altLang="en-IN" b="1" sz="2800" lang="en-US"/>
                        <a:t>N</a:t>
                      </a:r>
                      <a:r>
                        <a:rPr altLang="en-IN" b="1" sz="2800" lang="en-US"/>
                        <a:t>T</a:t>
                      </a:r>
                      <a:r>
                        <a:rPr altLang="en-IN" b="1" sz="2800" lang="en-US"/>
                        <a:t>(</a:t>
                      </a:r>
                      <a:r>
                        <a:rPr altLang="en-IN" b="1" sz="2800" lang="en-US"/>
                        <a:t>%</a:t>
                      </a:r>
                      <a:r>
                        <a:rPr altLang="en-IN" b="1" sz="2800" lang="en-US"/>
                        <a:t>)</a:t>
                      </a:r>
                      <a:endParaRPr altLang="en-US" lang="en-GB"/>
                    </a:p>
                  </a:txBody>
                </a:tc>
              </a:tr>
              <a:tr h="532786">
                <a:tc>
                  <a:txBody>
                    <a:bodyPr/>
                    <a:p>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 </a:t>
                      </a:r>
                      <a:r>
                        <a:rPr altLang="en-IN" b="0" sz="2400" lang="en-US"/>
                        <a:t>CHROMIUM</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6</a:t>
                      </a:r>
                      <a:r>
                        <a:rPr altLang="en-IN" sz="2400" lang="en-US"/>
                        <a:t>%</a:t>
                      </a:r>
                      <a:r>
                        <a:rPr altLang="en-IN" sz="2400" lang="en-US"/>
                        <a:t>-</a:t>
                      </a:r>
                      <a:r>
                        <a:rPr altLang="en-IN" sz="2400" lang="en-US"/>
                        <a:t>1</a:t>
                      </a:r>
                      <a:r>
                        <a:rPr altLang="en-IN" sz="2400" lang="en-US"/>
                        <a:t>8</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NICKLE</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0</a:t>
                      </a:r>
                      <a:r>
                        <a:rPr altLang="en-IN" sz="2400" lang="en-US"/>
                        <a:t>.</a:t>
                      </a:r>
                      <a:r>
                        <a:rPr altLang="en-IN" sz="2400" lang="en-US"/>
                        <a:t>5</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MANGANESE</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SILICON</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1</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CARBON</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0</a:t>
                      </a:r>
                      <a:r>
                        <a:rPr altLang="en-IN" sz="2400" lang="en-US"/>
                        <a:t>.</a:t>
                      </a:r>
                      <a:r>
                        <a:rPr altLang="en-IN" sz="2400" lang="en-US"/>
                        <a:t>1</a:t>
                      </a:r>
                      <a:r>
                        <a:rPr altLang="en-IN" sz="2400" lang="en-US"/>
                        <a:t>2</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SULPHUR</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0</a:t>
                      </a:r>
                      <a:r>
                        <a:rPr altLang="en-IN" sz="2400" lang="en-US"/>
                        <a:t>.</a:t>
                      </a:r>
                      <a:r>
                        <a:rPr altLang="en-IN" sz="2400" lang="en-US"/>
                        <a:t>0</a:t>
                      </a:r>
                      <a:r>
                        <a:rPr altLang="en-IN" sz="2400" lang="en-US"/>
                        <a:t>3</a:t>
                      </a:r>
                      <a:r>
                        <a:rPr altLang="en-IN" sz="2400" lang="en-US"/>
                        <a:t>%</a:t>
                      </a:r>
                      <a:endParaRPr altLang="en-US"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PHOSPHOROUS</a:t>
                      </a:r>
                      <a:endParaRPr altLang="en-US" sz="2400"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0</a:t>
                      </a:r>
                      <a:r>
                        <a:rPr altLang="en-IN" sz="2400" lang="en-US"/>
                        <a:t>.</a:t>
                      </a:r>
                      <a:r>
                        <a:rPr altLang="en-IN" sz="2400" lang="en-US"/>
                        <a:t>0</a:t>
                      </a:r>
                      <a:r>
                        <a:rPr altLang="en-IN" sz="2400" lang="en-US"/>
                        <a:t>4</a:t>
                      </a:r>
                      <a:r>
                        <a:rPr altLang="en-IN" sz="2400" lang="en-US"/>
                        <a:t>%</a:t>
                      </a:r>
                      <a:endParaRPr altLang="en-US" sz="2400" lang="en-GB"/>
                    </a:p>
                  </a:txBody>
                </a:tc>
              </a:tr>
              <a:tr h="532786">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IRON</a:t>
                      </a:r>
                      <a:endParaRPr altLang="en-US" lang="en-GB"/>
                    </a:p>
                  </a:txBody>
                </a:tc>
                <a:tc>
                  <a:txBody>
                    <a:bodyPr/>
                    <a:p>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 </a:t>
                      </a:r>
                      <a:r>
                        <a:rPr altLang="en-IN" sz="2400" lang="en-US"/>
                        <a:t>8</a:t>
                      </a:r>
                      <a:r>
                        <a:rPr altLang="en-IN" sz="2400" lang="en-US"/>
                        <a:t>0</a:t>
                      </a:r>
                      <a:r>
                        <a:rPr altLang="en-IN" sz="2400" lang="en-US"/>
                        <a:t>%</a:t>
                      </a:r>
                      <a:endParaRPr altLang="en-US" lang="en-GB"/>
                    </a:p>
                  </a:txBody>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SM-A315F</dc:creator>
  <dcterms:created xsi:type="dcterms:W3CDTF">2023-02-23T08:18:13Z</dcterms:created>
  <dcterms:modified xsi:type="dcterms:W3CDTF">2023-04-09T17:06:47Z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2023-02-24T00:00:00Z</vt:filetime>
  </property>
  <property fmtid="{D5CDD505-2E9C-101B-9397-08002B2CF9AE}" pid="3" name="LastSaved">
    <vt:filetime>2023-02-25T00:00:00Z</vt:filetime>
  </property>
  <property fmtid="{D5CDD505-2E9C-101B-9397-08002B2CF9AE}" pid="4" name="ICV">
    <vt:lpwstr>7925dbfe62af405ea4cbc4d960ad63f2</vt:lpwstr>
  </property>
</Properties>
</file>